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4" r:id="rId2"/>
  </p:sldMasterIdLst>
  <p:notesMasterIdLst>
    <p:notesMasterId r:id="rId43"/>
  </p:notesMasterIdLst>
  <p:sldIdLst>
    <p:sldId id="256" r:id="rId3"/>
    <p:sldId id="259" r:id="rId4"/>
    <p:sldId id="291" r:id="rId5"/>
    <p:sldId id="293" r:id="rId6"/>
    <p:sldId id="260" r:id="rId7"/>
    <p:sldId id="294" r:id="rId8"/>
    <p:sldId id="318" r:id="rId9"/>
    <p:sldId id="326" r:id="rId10"/>
    <p:sldId id="313" r:id="rId11"/>
    <p:sldId id="325" r:id="rId12"/>
    <p:sldId id="323" r:id="rId13"/>
    <p:sldId id="324" r:id="rId14"/>
    <p:sldId id="311" r:id="rId15"/>
    <p:sldId id="322" r:id="rId16"/>
    <p:sldId id="327" r:id="rId17"/>
    <p:sldId id="328" r:id="rId18"/>
    <p:sldId id="312" r:id="rId19"/>
    <p:sldId id="314" r:id="rId20"/>
    <p:sldId id="315" r:id="rId21"/>
    <p:sldId id="316" r:id="rId22"/>
    <p:sldId id="317" r:id="rId23"/>
    <p:sldId id="320" r:id="rId24"/>
    <p:sldId id="262" r:id="rId25"/>
    <p:sldId id="292" r:id="rId26"/>
    <p:sldId id="296" r:id="rId27"/>
    <p:sldId id="303" r:id="rId28"/>
    <p:sldId id="300" r:id="rId29"/>
    <p:sldId id="302" r:id="rId30"/>
    <p:sldId id="307" r:id="rId31"/>
    <p:sldId id="304" r:id="rId32"/>
    <p:sldId id="297" r:id="rId33"/>
    <p:sldId id="298" r:id="rId34"/>
    <p:sldId id="299" r:id="rId35"/>
    <p:sldId id="305" r:id="rId36"/>
    <p:sldId id="306" r:id="rId37"/>
    <p:sldId id="309" r:id="rId38"/>
    <p:sldId id="308" r:id="rId39"/>
    <p:sldId id="310" r:id="rId40"/>
    <p:sldId id="321" r:id="rId41"/>
    <p:sldId id="319" r:id="rId42"/>
  </p:sldIdLst>
  <p:sldSz cx="9144000" cy="5143500" type="screen16x9"/>
  <p:notesSz cx="6858000" cy="9144000"/>
  <p:embeddedFontLst>
    <p:embeddedFont>
      <p:font typeface="DM Sans" pitchFamily="2" charset="77"/>
      <p:regular r:id="rId44"/>
      <p:bold r:id="rId45"/>
      <p:italic r:id="rId46"/>
      <p:boldItalic r:id="rId47"/>
    </p:embeddedFont>
    <p:embeddedFont>
      <p:font typeface="Inter" panose="02000503000000020004" pitchFamily="2" charset="0"/>
      <p:regular r:id="rId48"/>
      <p:bold r:id="rId49"/>
      <p:italic r:id="rId50"/>
      <p:boldItalic r:id="rId51"/>
    </p:embeddedFont>
    <p:embeddedFont>
      <p:font typeface="Montserrat" pitchFamily="2" charset="77"/>
      <p:regular r:id="rId52"/>
      <p:bold r:id="rId53"/>
      <p:italic r:id="rId54"/>
      <p:boldItalic r:id="rId55"/>
    </p:embeddedFont>
    <p:embeddedFont>
      <p:font typeface="Raleway" pitchFamily="2" charset="77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A600"/>
    <a:srgbClr val="3CA642"/>
    <a:srgbClr val="D84942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B7E2BF2-D4D3-4B66-97C6-F818C356B95F}">
  <a:tblStyle styleId="{DB7E2BF2-D4D3-4B66-97C6-F818C356B9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35"/>
    <p:restoredTop sz="94672"/>
  </p:normalViewPr>
  <p:slideViewPr>
    <p:cSldViewPr snapToGrid="0">
      <p:cViewPr varScale="1">
        <p:scale>
          <a:sx n="132" d="100"/>
          <a:sy n="132" d="100"/>
        </p:scale>
        <p:origin x="5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6.xml"/><Relationship Id="rId51" Type="http://schemas.openxmlformats.org/officeDocument/2006/relationships/font" Target="fonts/font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1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51F54-CD90-9DC6-99FE-52BA7E054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2844A2-23B5-1063-44F2-AF56855AA5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8D5208-F186-BA2E-6B4C-0D6283F15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6995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4F2403FD-18DE-A482-B49A-0185FE468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1d838b627_4_0:notes">
            <a:extLst>
              <a:ext uri="{FF2B5EF4-FFF2-40B4-BE49-F238E27FC236}">
                <a16:creationId xmlns:a16="http://schemas.microsoft.com/office/drawing/2014/main" id="{4525EDAF-7788-E672-87F7-8D84E92C0E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1d838b627_4_0:notes">
            <a:extLst>
              <a:ext uri="{FF2B5EF4-FFF2-40B4-BE49-F238E27FC236}">
                <a16:creationId xmlns:a16="http://schemas.microsoft.com/office/drawing/2014/main" id="{14E6CFEC-66F6-C86D-B271-4832A2CFF7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54285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6FA0F745-E6D8-876E-80A6-846E0544D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1d838b627_4_0:notes">
            <a:extLst>
              <a:ext uri="{FF2B5EF4-FFF2-40B4-BE49-F238E27FC236}">
                <a16:creationId xmlns:a16="http://schemas.microsoft.com/office/drawing/2014/main" id="{FC6B8965-931E-DD88-E7E8-D66C0BB181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1d838b627_4_0:notes">
            <a:extLst>
              <a:ext uri="{FF2B5EF4-FFF2-40B4-BE49-F238E27FC236}">
                <a16:creationId xmlns:a16="http://schemas.microsoft.com/office/drawing/2014/main" id="{EE662559-F370-B81C-87B2-23DE22E62E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99289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95B0D4B1-9CB8-66A7-C6D9-315BEECDE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1d838b627_4_0:notes">
            <a:extLst>
              <a:ext uri="{FF2B5EF4-FFF2-40B4-BE49-F238E27FC236}">
                <a16:creationId xmlns:a16="http://schemas.microsoft.com/office/drawing/2014/main" id="{1DF96D6D-036E-369D-19F1-C4BA582DC3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1d838b627_4_0:notes">
            <a:extLst>
              <a:ext uri="{FF2B5EF4-FFF2-40B4-BE49-F238E27FC236}">
                <a16:creationId xmlns:a16="http://schemas.microsoft.com/office/drawing/2014/main" id="{1070E652-FEA5-CF94-2A3A-C3801BDF79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74329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C239E8F1-79A5-B1B2-7E3F-07754997A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1d838b627_4_0:notes">
            <a:extLst>
              <a:ext uri="{FF2B5EF4-FFF2-40B4-BE49-F238E27FC236}">
                <a16:creationId xmlns:a16="http://schemas.microsoft.com/office/drawing/2014/main" id="{B8DEE207-6AF1-7D7D-64F7-717B399346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1d838b627_4_0:notes">
            <a:extLst>
              <a:ext uri="{FF2B5EF4-FFF2-40B4-BE49-F238E27FC236}">
                <a16:creationId xmlns:a16="http://schemas.microsoft.com/office/drawing/2014/main" id="{CD63EAAD-7E1F-774F-154B-38FE2E042A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18866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75554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12C29-5671-1D0D-65C1-D716CB00C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3DC621-29E8-4E4C-01DC-A9DE0395BF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9AD752-50AD-2B8A-9457-195D0C348D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43860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58F02-F704-6C27-715B-75813975D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543326-CB7D-62B9-DD96-BE9A16707E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298038-A13A-545E-4B6C-ECFF79BC72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38244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EF7F5C70-50E4-2161-DF9D-B1E7ECB45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1d838b627_4_0:notes">
            <a:extLst>
              <a:ext uri="{FF2B5EF4-FFF2-40B4-BE49-F238E27FC236}">
                <a16:creationId xmlns:a16="http://schemas.microsoft.com/office/drawing/2014/main" id="{E405078E-9CA1-56DB-1524-5DC174326F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1d838b627_4_0:notes">
            <a:extLst>
              <a:ext uri="{FF2B5EF4-FFF2-40B4-BE49-F238E27FC236}">
                <a16:creationId xmlns:a16="http://schemas.microsoft.com/office/drawing/2014/main" id="{E047C4C9-F23B-9C84-CCAB-92EDAD895F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3774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DB53CF7F-AB02-B176-058A-FC9665BE9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1d838b627_4_0:notes">
            <a:extLst>
              <a:ext uri="{FF2B5EF4-FFF2-40B4-BE49-F238E27FC236}">
                <a16:creationId xmlns:a16="http://schemas.microsoft.com/office/drawing/2014/main" id="{1FB4F798-317B-AE71-EDC2-54ED19D3BF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1d838b627_4_0:notes">
            <a:extLst>
              <a:ext uri="{FF2B5EF4-FFF2-40B4-BE49-F238E27FC236}">
                <a16:creationId xmlns:a16="http://schemas.microsoft.com/office/drawing/2014/main" id="{4DBE1119-DE0C-0046-1937-3C63D1BB35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78675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>
          <a:extLst>
            <a:ext uri="{FF2B5EF4-FFF2-40B4-BE49-F238E27FC236}">
              <a16:creationId xmlns:a16="http://schemas.microsoft.com/office/drawing/2014/main" id="{E0FF816D-611B-C66C-CC8E-B299F9CCE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5d933df470_0_24:notes">
            <a:extLst>
              <a:ext uri="{FF2B5EF4-FFF2-40B4-BE49-F238E27FC236}">
                <a16:creationId xmlns:a16="http://schemas.microsoft.com/office/drawing/2014/main" id="{BC5BD70C-8F30-9366-7B9F-175A03EF4B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5d933df470_0_24:notes">
            <a:extLst>
              <a:ext uri="{FF2B5EF4-FFF2-40B4-BE49-F238E27FC236}">
                <a16:creationId xmlns:a16="http://schemas.microsoft.com/office/drawing/2014/main" id="{678C8678-381A-3D1E-4906-2FC9364DC5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87974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>
          <a:extLst>
            <a:ext uri="{FF2B5EF4-FFF2-40B4-BE49-F238E27FC236}">
              <a16:creationId xmlns:a16="http://schemas.microsoft.com/office/drawing/2014/main" id="{A64065DD-56E2-49EB-70E1-006A6CC9F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5d933df470_0_24:notes">
            <a:extLst>
              <a:ext uri="{FF2B5EF4-FFF2-40B4-BE49-F238E27FC236}">
                <a16:creationId xmlns:a16="http://schemas.microsoft.com/office/drawing/2014/main" id="{400F7C5C-C30A-DA27-0DCE-07656F7BD7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5d933df470_0_24:notes">
            <a:extLst>
              <a:ext uri="{FF2B5EF4-FFF2-40B4-BE49-F238E27FC236}">
                <a16:creationId xmlns:a16="http://schemas.microsoft.com/office/drawing/2014/main" id="{F69B3E13-AAEB-D660-BD9E-CFAFF6F2B0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44948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C6244-D0EA-3E30-F6FE-21CFE8BF7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A5BF3C-4BAE-9DDC-277B-61237ECD9D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FBD920-91B3-6EB1-76BC-467824639D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0710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E963AAA8-EDA2-B85E-7744-4BCB1D386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1d838b627_4_19:notes">
            <a:extLst>
              <a:ext uri="{FF2B5EF4-FFF2-40B4-BE49-F238E27FC236}">
                <a16:creationId xmlns:a16="http://schemas.microsoft.com/office/drawing/2014/main" id="{E419F1D1-4E3C-E4ED-A52D-B0CA3D7489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1d838b627_4_19:notes">
            <a:extLst>
              <a:ext uri="{FF2B5EF4-FFF2-40B4-BE49-F238E27FC236}">
                <a16:creationId xmlns:a16="http://schemas.microsoft.com/office/drawing/2014/main" id="{B60D6830-BC88-4705-A4C1-8380A8B97C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587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EE98C1B1-D423-5336-5992-B75CFEE93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1d838b627_4_0:notes">
            <a:extLst>
              <a:ext uri="{FF2B5EF4-FFF2-40B4-BE49-F238E27FC236}">
                <a16:creationId xmlns:a16="http://schemas.microsoft.com/office/drawing/2014/main" id="{E59B3C48-2E99-0DAA-2960-CD7DC3CB0E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1d838b627_4_0:notes">
            <a:extLst>
              <a:ext uri="{FF2B5EF4-FFF2-40B4-BE49-F238E27FC236}">
                <a16:creationId xmlns:a16="http://schemas.microsoft.com/office/drawing/2014/main" id="{A3D725F8-6B31-D603-3EFC-B472921376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1401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7848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>
          <a:extLst>
            <a:ext uri="{FF2B5EF4-FFF2-40B4-BE49-F238E27FC236}">
              <a16:creationId xmlns:a16="http://schemas.microsoft.com/office/drawing/2014/main" id="{31FF7818-DCFD-5E4F-7758-226EDADBA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5d933df470_0_24:notes">
            <a:extLst>
              <a:ext uri="{FF2B5EF4-FFF2-40B4-BE49-F238E27FC236}">
                <a16:creationId xmlns:a16="http://schemas.microsoft.com/office/drawing/2014/main" id="{2C711A5F-A54E-269C-2C12-887E037D52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5d933df470_0_24:notes">
            <a:extLst>
              <a:ext uri="{FF2B5EF4-FFF2-40B4-BE49-F238E27FC236}">
                <a16:creationId xmlns:a16="http://schemas.microsoft.com/office/drawing/2014/main" id="{38C97155-CDBC-DEA7-362C-74D0E4DD25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8913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0172FFB1-D9E5-7B6C-10A8-D9A13CD83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1d838b627_4_0:notes">
            <a:extLst>
              <a:ext uri="{FF2B5EF4-FFF2-40B4-BE49-F238E27FC236}">
                <a16:creationId xmlns:a16="http://schemas.microsoft.com/office/drawing/2014/main" id="{7CA9F62B-913A-DDDB-05EA-1EE48E1C11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1d838b627_4_0:notes">
            <a:extLst>
              <a:ext uri="{FF2B5EF4-FFF2-40B4-BE49-F238E27FC236}">
                <a16:creationId xmlns:a16="http://schemas.microsoft.com/office/drawing/2014/main" id="{D523769D-42EE-A815-2F86-FD3B01F58C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749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DA70D-BB62-0CF4-BDC5-CCC1D60E8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3353AF-7052-9BD0-1A35-74E719AE86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514D8B-32A5-C9EE-4C9D-83D279662E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7214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46050" y="653675"/>
            <a:ext cx="4955400" cy="18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700" b="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17650" y="3868875"/>
            <a:ext cx="4883700" cy="56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6079674" y="0"/>
            <a:ext cx="3064200" cy="5143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2" name="Google Shape;12;p2"/>
          <p:cNvCxnSpPr/>
          <p:nvPr/>
        </p:nvCxnSpPr>
        <p:spPr>
          <a:xfrm>
            <a:off x="450550" y="525275"/>
            <a:ext cx="0" cy="2067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450550" y="3868875"/>
            <a:ext cx="0" cy="65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658400" cy="144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720000" y="2840925"/>
            <a:ext cx="4658400" cy="19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>
            <a:spLocks noGrp="1"/>
          </p:cNvSpPr>
          <p:nvPr>
            <p:ph type="pic" idx="2"/>
          </p:nvPr>
        </p:nvSpPr>
        <p:spPr>
          <a:xfrm>
            <a:off x="5715849" y="0"/>
            <a:ext cx="34281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Google Shape;114;p21"/>
          <p:cNvCxnSpPr/>
          <p:nvPr/>
        </p:nvCxnSpPr>
        <p:spPr>
          <a:xfrm>
            <a:off x="276075" y="290600"/>
            <a:ext cx="0" cy="445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6315A-A0CB-1FB0-0DBF-F5934794A0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 spc="-300">
                <a:latin typeface="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8D9E32-951A-23F7-EAC9-4516D528B9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>
                <a:latin typeface="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D98B2-9242-E7A4-8CF2-C0E3F43E9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38061-5467-0143-9AA8-8D869B76FF48}" type="datetimeFigureOut">
              <a:rPr lang="en-GB" smtClean="0"/>
              <a:t>12/06/2025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B2032-693A-1087-24B7-836B28C5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8CAD7-4650-1AE1-D272-097A5FF45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BF748-7B0B-A149-B50B-5B5B344984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142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AA844-0069-5EC8-3031-99EE8F607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-300">
                <a:latin typeface="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62BD7-26A0-0C5A-B728-14EC2ACBF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"/>
              </a:defRPr>
            </a:lvl1pPr>
            <a:lvl2pPr>
              <a:defRPr>
                <a:latin typeface=""/>
              </a:defRPr>
            </a:lvl2pPr>
            <a:lvl3pPr>
              <a:defRPr>
                <a:latin typeface=""/>
              </a:defRPr>
            </a:lvl3pPr>
            <a:lvl4pPr>
              <a:defRPr>
                <a:latin typeface=""/>
              </a:defRPr>
            </a:lvl4pPr>
            <a:lvl5pPr>
              <a:defRPr>
                <a:latin typeface="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32156-657F-C390-38CB-F6F421E67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38061-5467-0143-9AA8-8D869B76FF48}" type="datetimeFigureOut">
              <a:rPr lang="en-GB" smtClean="0"/>
              <a:t>12/06/2025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246FFF-5D28-CEAD-3803-549E1ED13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5C283-D0B0-F73C-3EB8-33842AEDF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BF748-7B0B-A149-B50B-5B5B344984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11023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B90C-49E2-B331-45F9-5B5AA5338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 spc="-300">
                <a:latin typeface="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235A03-FA4A-65B9-81CF-7BC45797A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  <a:latin typeface="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630D4-4BAF-4398-4990-6D7A61F38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38061-5467-0143-9AA8-8D869B76FF48}" type="datetimeFigureOut">
              <a:rPr lang="en-GB" smtClean="0"/>
              <a:t>12/06/2025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46BCE-51F9-D612-F83C-14CAF2EF3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DD969-B238-9B25-E316-D64738FFB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BF748-7B0B-A149-B50B-5B5B344984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09823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EAF6B-6CE0-3DAC-4DE2-8D2B00C66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-300">
                <a:latin typeface="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CD48F-A70A-264D-FD49-6A5CBD8CC2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>
            <a:lvl1pPr>
              <a:defRPr>
                <a:latin typeface=""/>
              </a:defRPr>
            </a:lvl1pPr>
            <a:lvl2pPr>
              <a:defRPr>
                <a:latin typeface=""/>
              </a:defRPr>
            </a:lvl2pPr>
            <a:lvl3pPr>
              <a:defRPr>
                <a:latin typeface=""/>
              </a:defRPr>
            </a:lvl3pPr>
            <a:lvl4pPr>
              <a:defRPr>
                <a:latin typeface=""/>
              </a:defRPr>
            </a:lvl4pPr>
            <a:lvl5pPr>
              <a:defRPr>
                <a:latin typeface="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79168E-F009-8CD6-B5A0-A93342113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>
            <a:lvl1pPr>
              <a:defRPr>
                <a:latin typeface=""/>
              </a:defRPr>
            </a:lvl1pPr>
            <a:lvl2pPr>
              <a:defRPr>
                <a:latin typeface=""/>
              </a:defRPr>
            </a:lvl2pPr>
            <a:lvl3pPr>
              <a:defRPr>
                <a:latin typeface=""/>
              </a:defRPr>
            </a:lvl3pPr>
            <a:lvl4pPr>
              <a:defRPr>
                <a:latin typeface=""/>
              </a:defRPr>
            </a:lvl4pPr>
            <a:lvl5pPr>
              <a:defRPr>
                <a:latin typeface="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29B43-CFB9-F930-42C3-36E8FED8A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"/>
              </a:defRPr>
            </a:lvl1pPr>
          </a:lstStyle>
          <a:p>
            <a:fld id="{D1738061-5467-0143-9AA8-8D869B76FF48}" type="datetimeFigureOut">
              <a:rPr lang="en-GB" smtClean="0"/>
              <a:pPr/>
              <a:t>12/06/2025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8881FD-BF3A-262E-7095-82F34CA20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"/>
              </a:defRPr>
            </a:lvl1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83C166-E4E6-9378-F3E1-0B60CBB44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"/>
              </a:defRPr>
            </a:lvl1pPr>
          </a:lstStyle>
          <a:p>
            <a:fld id="{BD5BF748-7B0B-A149-B50B-5B5B3449848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00647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12EA7-D860-587E-8EFA-48BFDC1FF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>
            <a:lvl1pPr>
              <a:defRPr spc="-300">
                <a:latin typeface="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018077-D658-E219-0368-E53ADA2F6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 spc="-150">
                <a:latin typeface="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3D26DC-619B-7F99-6889-69346A2DCD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>
            <a:lvl1pPr>
              <a:defRPr>
                <a:latin typeface=""/>
              </a:defRPr>
            </a:lvl1pPr>
            <a:lvl2pPr>
              <a:defRPr>
                <a:latin typeface=""/>
              </a:defRPr>
            </a:lvl2pPr>
            <a:lvl3pPr>
              <a:defRPr>
                <a:latin typeface=""/>
              </a:defRPr>
            </a:lvl3pPr>
            <a:lvl4pPr>
              <a:defRPr>
                <a:latin typeface=""/>
              </a:defRPr>
            </a:lvl4pPr>
            <a:lvl5pPr>
              <a:defRPr>
                <a:latin typeface="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DFB1EA-7546-D1FC-3CBE-5E7A1F0A80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 spc="-150">
                <a:latin typeface="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CA04B6-A8F0-42F9-2B7A-DFBE9708B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>
            <a:lvl1pPr>
              <a:defRPr>
                <a:latin typeface=""/>
              </a:defRPr>
            </a:lvl1pPr>
            <a:lvl2pPr>
              <a:defRPr>
                <a:latin typeface=""/>
              </a:defRPr>
            </a:lvl2pPr>
            <a:lvl3pPr>
              <a:defRPr>
                <a:latin typeface=""/>
              </a:defRPr>
            </a:lvl3pPr>
            <a:lvl4pPr>
              <a:defRPr>
                <a:latin typeface=""/>
              </a:defRPr>
            </a:lvl4pPr>
            <a:lvl5pPr>
              <a:defRPr>
                <a:latin typeface="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5140DF-539F-A492-B5CA-70677A652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38061-5467-0143-9AA8-8D869B76FF48}" type="datetimeFigureOut">
              <a:rPr lang="en-GB" smtClean="0"/>
              <a:t>12/06/2025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61396C-99EC-B934-11EC-41FC231F3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7507CD-129B-E5FA-9FB9-6068060C9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BF748-7B0B-A149-B50B-5B5B344984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33267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3FC51-FE95-6FA0-45B7-DE6242378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-300">
                <a:latin typeface="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701705-14D3-6A0D-6F7B-9CA4692A0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38061-5467-0143-9AA8-8D869B76FF48}" type="datetimeFigureOut">
              <a:rPr lang="en-GB" smtClean="0"/>
              <a:t>12/06/2025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52F678-1308-9643-F6C4-503E4921A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5A6B46-DD62-C825-647E-89C9142C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BF748-7B0B-A149-B50B-5B5B344984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21953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326ECA-6B69-C5A8-26B3-5B3646FD6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38061-5467-0143-9AA8-8D869B76FF48}" type="datetimeFigureOut">
              <a:rPr lang="en-GB" smtClean="0"/>
              <a:t>12/06/2025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C71054-5BCA-7D52-446F-21575FE6C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3C4BE-B80D-62F7-7537-DA1369356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BF748-7B0B-A149-B50B-5B5B344984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2317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 title="dark-building-facade-with-windows-night.jpg"/>
          <p:cNvPicPr preferRelativeResize="0"/>
          <p:nvPr/>
        </p:nvPicPr>
        <p:blipFill rotWithShape="1">
          <a:blip r:embed="rId2">
            <a:alphaModFix/>
          </a:blip>
          <a:srcRect t="17600" b="75010"/>
          <a:stretch/>
        </p:blipFill>
        <p:spPr>
          <a:xfrm>
            <a:off x="0" y="4178625"/>
            <a:ext cx="9144001" cy="96487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934850" y="1510025"/>
            <a:ext cx="7836600" cy="10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445013"/>
            <a:ext cx="1268400" cy="126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577450" y="3020200"/>
            <a:ext cx="7836600" cy="42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" name="Google Shape;19;p3"/>
          <p:cNvCxnSpPr/>
          <p:nvPr/>
        </p:nvCxnSpPr>
        <p:spPr>
          <a:xfrm>
            <a:off x="593800" y="671675"/>
            <a:ext cx="0" cy="1699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3"/>
          <p:cNvCxnSpPr/>
          <p:nvPr/>
        </p:nvCxnSpPr>
        <p:spPr>
          <a:xfrm>
            <a:off x="8771325" y="2924500"/>
            <a:ext cx="0" cy="620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AAE5B-B71E-99FE-9EED-E56F28475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 spc="-300">
                <a:latin typeface="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506AE-07EE-D6DE-B220-D2FD1B1BB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>
                <a:latin typeface=""/>
              </a:defRPr>
            </a:lvl1pPr>
            <a:lvl2pPr>
              <a:defRPr sz="2800">
                <a:latin typeface=""/>
              </a:defRPr>
            </a:lvl2pPr>
            <a:lvl3pPr>
              <a:defRPr sz="2400">
                <a:latin typeface=""/>
              </a:defRPr>
            </a:lvl3pPr>
            <a:lvl4pPr>
              <a:defRPr sz="2000">
                <a:latin typeface=""/>
              </a:defRPr>
            </a:lvl4pPr>
            <a:lvl5pPr>
              <a:defRPr sz="2000">
                <a:latin typeface="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73EE6-8D08-9232-8C45-EB872848DE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>
                <a:latin typeface="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8341DC-DFFE-75CD-6784-212E68530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38061-5467-0143-9AA8-8D869B76FF48}" type="datetimeFigureOut">
              <a:rPr lang="en-GB" smtClean="0"/>
              <a:t>12/06/2025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6C682-BB90-44C1-2567-FACEF335C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350AC3-205D-CEE4-EA22-AEB55A679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BF748-7B0B-A149-B50B-5B5B344984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89368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3CDB2-B9C6-659B-8B4E-74C73373B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 spc="-300">
                <a:latin typeface="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294DB-2CB5-0B1D-ACD2-13CC619DE1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492E58-514C-302D-CFBD-882E8C2DC0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>
                <a:latin typeface="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5519A2-ABE4-6A8D-B1E6-5801AF000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38061-5467-0143-9AA8-8D869B76FF48}" type="datetimeFigureOut">
              <a:rPr lang="en-GB" smtClean="0"/>
              <a:t>12/06/2025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A5A871-DBDC-989F-2EB7-343A8EAEB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650D8A-7AFE-50D2-8D4F-6B408CD12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BF748-7B0B-A149-B50B-5B5B344984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88675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324F9-1377-010C-0D68-1DB372E1D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-300">
                <a:latin typeface="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E5558C-C787-C0E2-0323-E2BE25E0CC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"/>
              </a:defRPr>
            </a:lvl1pPr>
            <a:lvl2pPr>
              <a:defRPr>
                <a:latin typeface=""/>
              </a:defRPr>
            </a:lvl2pPr>
            <a:lvl3pPr>
              <a:defRPr>
                <a:latin typeface=""/>
              </a:defRPr>
            </a:lvl3pPr>
            <a:lvl4pPr>
              <a:defRPr>
                <a:latin typeface=""/>
              </a:defRPr>
            </a:lvl4pPr>
            <a:lvl5pPr>
              <a:defRPr>
                <a:latin typeface="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F8E97-E213-C768-2785-3278623C4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38061-5467-0143-9AA8-8D869B76FF48}" type="datetimeFigureOut">
              <a:rPr lang="en-GB" smtClean="0"/>
              <a:t>12/06/2025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BA7D3-3A87-B3F2-D874-D92D73F96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6D9FFB-23BC-BB36-E676-059EB4827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BF748-7B0B-A149-B50B-5B5B344984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92450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0CBB39-F3A2-C563-66F7-CEB6380D49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>
            <a:lvl1pPr>
              <a:defRPr spc="-300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170A7B-21A5-A161-4069-962D024403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>
            <a:lvl1pPr>
              <a:defRPr>
                <a:latin typeface=""/>
              </a:defRPr>
            </a:lvl1pPr>
            <a:lvl2pPr>
              <a:defRPr>
                <a:latin typeface=""/>
              </a:defRPr>
            </a:lvl2pPr>
            <a:lvl3pPr>
              <a:defRPr>
                <a:latin typeface=""/>
              </a:defRPr>
            </a:lvl3pPr>
            <a:lvl4pPr>
              <a:defRPr>
                <a:latin typeface=""/>
              </a:defRPr>
            </a:lvl4pPr>
            <a:lvl5pPr>
              <a:defRPr>
                <a:latin typeface="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A9202-6DDC-2B5C-BB82-931CAAE03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38061-5467-0143-9AA8-8D869B76FF48}" type="datetimeFigureOut">
              <a:rPr lang="en-GB" smtClean="0"/>
              <a:t>12/06/2025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302A6-EBE3-9FF0-AC75-A0EC1A12A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4AB5-2256-3F5A-065D-AEE8CEFB1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BF748-7B0B-A149-B50B-5B5B344984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938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720003" y="1564700"/>
            <a:ext cx="3941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4974003" y="3117376"/>
            <a:ext cx="3941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720003" y="2137398"/>
            <a:ext cx="3941400" cy="11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4"/>
          </p:nvPr>
        </p:nvSpPr>
        <p:spPr>
          <a:xfrm>
            <a:off x="4974003" y="3690075"/>
            <a:ext cx="3941400" cy="11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8686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3998400" cy="144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1609625" y="2066125"/>
            <a:ext cx="3824100" cy="25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>
            <a:spLocks noGrp="1"/>
          </p:cNvSpPr>
          <p:nvPr>
            <p:ph type="pic" idx="2"/>
          </p:nvPr>
        </p:nvSpPr>
        <p:spPr>
          <a:xfrm>
            <a:off x="5715849" y="0"/>
            <a:ext cx="34281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720064" y="1580125"/>
            <a:ext cx="35970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2"/>
          </p:nvPr>
        </p:nvSpPr>
        <p:spPr>
          <a:xfrm>
            <a:off x="4826936" y="1580125"/>
            <a:ext cx="35970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952850"/>
            <a:ext cx="6576000" cy="79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subTitle" idx="1"/>
          </p:nvPr>
        </p:nvSpPr>
        <p:spPr>
          <a:xfrm>
            <a:off x="1284000" y="2816250"/>
            <a:ext cx="6576000" cy="37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61" r:id="rId10"/>
    <p:sldLayoutId id="2147483667" r:id="rId11"/>
    <p:sldLayoutId id="2147483668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893E88-1DEB-F6D8-E93D-E4FAAD37F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701BC-FEC3-160A-8BEC-3CEEC5139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7F15D-119F-9AC4-0221-08B20B63F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738061-5467-0143-9AA8-8D869B76FF48}" type="datetimeFigureOut">
              <a:rPr lang="en-GB" smtClean="0"/>
              <a:t>12/06/2025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C633B-F4EE-098D-A05B-454CB2402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8F4BE-5A21-9B63-38A0-8FD3519A97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5BF748-7B0B-A149-B50B-5B5B344984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149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150">
          <a:solidFill>
            <a:schemeClr val="tx1"/>
          </a:solidFill>
          <a:latin typeface="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riaj.or.jp/f/pdf/issue/industry/RIAJ2023E.pdf" TargetMode="External"/><Relationship Id="rId4" Type="http://schemas.openxmlformats.org/officeDocument/2006/relationships/hyperlink" Target="https://ifpi-website-cms.s3.eu-west-2.amazonaws.com/GMR_2025_State_of_the_Industry_Final_83665b84be.pdf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>
            <a:spLocks noGrp="1"/>
          </p:cNvSpPr>
          <p:nvPr>
            <p:ph type="ctrTitle"/>
          </p:nvPr>
        </p:nvSpPr>
        <p:spPr>
          <a:xfrm>
            <a:off x="630546" y="757268"/>
            <a:ext cx="5027976" cy="16309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3200" spc="-150" dirty="0">
                <a:solidFill>
                  <a:srgbClr val="00B050"/>
                </a:solidFill>
                <a:latin typeface="Montserrat" pitchFamily="2" charset="77"/>
              </a:rPr>
              <a:t>Listening to the Weather: Modelling for a Weather-Based Spotify Playlist</a:t>
            </a:r>
          </a:p>
        </p:txBody>
      </p:sp>
      <p:sp>
        <p:nvSpPr>
          <p:cNvPr id="132" name="Google Shape;132;p27"/>
          <p:cNvSpPr txBox="1">
            <a:spLocks noGrp="1"/>
          </p:cNvSpPr>
          <p:nvPr>
            <p:ph type="subTitle" idx="1"/>
          </p:nvPr>
        </p:nvSpPr>
        <p:spPr>
          <a:xfrm>
            <a:off x="630546" y="3753372"/>
            <a:ext cx="4883700" cy="8186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 pitchFamily="2" charset="77"/>
              </a:rPr>
              <a:t>Project #4: Capstone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 pitchFamily="2" charset="77"/>
              </a:rPr>
              <a:t>Eli Ordonez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 pitchFamily="2" charset="77"/>
              </a:rPr>
              <a:t>DAB05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Montserrat" pitchFamily="2" charset="77"/>
            </a:endParaRPr>
          </a:p>
        </p:txBody>
      </p:sp>
      <p:pic>
        <p:nvPicPr>
          <p:cNvPr id="7" name="Picture Placeholder 6" descr="A train on the railway tracks&#10;&#10;Description automatically generated">
            <a:extLst>
              <a:ext uri="{FF2B5EF4-FFF2-40B4-BE49-F238E27FC236}">
                <a16:creationId xmlns:a16="http://schemas.microsoft.com/office/drawing/2014/main" id="{10A0ED4D-54D2-EE99-2E0A-984AA742B1F4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6735" r="6735"/>
          <a:stretch>
            <a:fillRect/>
          </a:stretch>
        </p:blipFill>
        <p:spPr/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58851-5514-0FAA-45CA-DA3D0A160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C948D04-71CA-58E1-DF47-9B8293546CAD}"/>
              </a:ext>
            </a:extLst>
          </p:cNvPr>
          <p:cNvSpPr txBox="1">
            <a:spLocks/>
          </p:cNvSpPr>
          <p:nvPr/>
        </p:nvSpPr>
        <p:spPr>
          <a:xfrm>
            <a:off x="375007" y="291399"/>
            <a:ext cx="8393986" cy="872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rPr lang="en-GB" sz="3000" b="1" spc="-150" dirty="0">
                <a:latin typeface="Montserrat" pitchFamily="2" charset="77"/>
              </a:rPr>
              <a:t>Q: Will the model recommend me a specific song to listen to under specific weather?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E24F60-6163-11E6-0DFC-6EB484287612}"/>
              </a:ext>
            </a:extLst>
          </p:cNvPr>
          <p:cNvSpPr txBox="1">
            <a:spLocks/>
          </p:cNvSpPr>
          <p:nvPr/>
        </p:nvSpPr>
        <p:spPr>
          <a:xfrm>
            <a:off x="353255" y="2285021"/>
            <a:ext cx="8393986" cy="872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rPr lang="en-GB" sz="3000" b="1" spc="-150" dirty="0">
                <a:latin typeface="Montserrat" pitchFamily="2" charset="77"/>
              </a:rPr>
              <a:t>Q: So, what are we modelling?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8AB35-3C12-66B9-E1B5-A70024316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4131" y="1412022"/>
            <a:ext cx="8383110" cy="625375"/>
          </a:xfrm>
        </p:spPr>
        <p:txBody>
          <a:bodyPr anchor="t"/>
          <a:lstStyle/>
          <a:p>
            <a:r>
              <a:rPr lang="en-GB" sz="1400" dirty="0">
                <a:latin typeface="Montserrat" pitchFamily="2" charset="77"/>
              </a:rPr>
              <a:t>No.</a:t>
            </a:r>
          </a:p>
          <a:p>
            <a:pPr lvl="1"/>
            <a:r>
              <a:rPr lang="en-GB" dirty="0">
                <a:latin typeface="Montserrat" pitchFamily="2" charset="77"/>
              </a:rPr>
              <a:t>People don’t listen to a specific song only under specific weather conditions.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6ECA602-1F3A-42E9-FB1B-3E942F1E52A5}"/>
              </a:ext>
            </a:extLst>
          </p:cNvPr>
          <p:cNvSpPr txBox="1">
            <a:spLocks/>
          </p:cNvSpPr>
          <p:nvPr/>
        </p:nvSpPr>
        <p:spPr>
          <a:xfrm>
            <a:off x="353255" y="3158020"/>
            <a:ext cx="8383110" cy="137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GB" sz="1400" dirty="0">
                <a:solidFill>
                  <a:srgbClr val="3CA600"/>
                </a:solidFill>
                <a:latin typeface="Montserrat" pitchFamily="2" charset="77"/>
              </a:rPr>
              <a:t>How listening patterns change might be reflected in </a:t>
            </a:r>
            <a:r>
              <a:rPr lang="en-GB" sz="1400" u="sng" dirty="0">
                <a:solidFill>
                  <a:srgbClr val="3CA600"/>
                </a:solidFill>
                <a:latin typeface="Montserrat" pitchFamily="2" charset="77"/>
              </a:rPr>
              <a:t>the mix of genres</a:t>
            </a:r>
            <a:r>
              <a:rPr lang="en-GB" sz="1400" dirty="0">
                <a:solidFill>
                  <a:srgbClr val="3CA600"/>
                </a:solidFill>
                <a:latin typeface="Montserrat" pitchFamily="2" charset="77"/>
              </a:rPr>
              <a:t> people listen to per day. </a:t>
            </a:r>
            <a:br>
              <a:rPr lang="en-GB" sz="1400" dirty="0">
                <a:solidFill>
                  <a:srgbClr val="3CA600"/>
                </a:solidFill>
                <a:latin typeface="Montserrat" pitchFamily="2" charset="77"/>
              </a:rPr>
            </a:br>
            <a:endParaRPr lang="en-GB" sz="1400" dirty="0">
              <a:solidFill>
                <a:srgbClr val="3CA600"/>
              </a:solidFill>
              <a:latin typeface="Montserrat" pitchFamily="2" charset="77"/>
            </a:endParaRPr>
          </a:p>
          <a:p>
            <a:r>
              <a:rPr lang="en-GB" sz="1800" b="1" dirty="0">
                <a:solidFill>
                  <a:schemeClr val="tx1"/>
                </a:solidFill>
                <a:latin typeface="Montserrat" pitchFamily="2" charset="77"/>
              </a:rPr>
              <a:t>Aim: Predict the </a:t>
            </a:r>
            <a:r>
              <a:rPr lang="en-GB" sz="1800" b="1" dirty="0">
                <a:solidFill>
                  <a:srgbClr val="00B050"/>
                </a:solidFill>
                <a:latin typeface="Montserrat" pitchFamily="2" charset="77"/>
              </a:rPr>
              <a:t>proportions of different genres listened to </a:t>
            </a:r>
            <a:r>
              <a:rPr lang="en-GB" sz="1800" b="1" dirty="0">
                <a:solidFill>
                  <a:schemeClr val="tx1"/>
                </a:solidFill>
                <a:latin typeface="Montserrat" pitchFamily="2" charset="77"/>
              </a:rPr>
              <a:t>on a given day, based on that day’s weather conditions.</a:t>
            </a:r>
          </a:p>
        </p:txBody>
      </p:sp>
    </p:spTree>
    <p:extLst>
      <p:ext uri="{BB962C8B-B14F-4D97-AF65-F5344CB8AC3E}">
        <p14:creationId xmlns:p14="http://schemas.microsoft.com/office/powerpoint/2010/main" val="24393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DA322-5C1F-C334-5BAD-64CBED464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39A4D-1915-79AE-CBA2-2D51FFC5F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172" y="148104"/>
            <a:ext cx="3633841" cy="602629"/>
          </a:xfrm>
        </p:spPr>
        <p:txBody>
          <a:bodyPr/>
          <a:lstStyle/>
          <a:p>
            <a:pPr algn="ctr"/>
            <a:r>
              <a:rPr lang="en-GB" b="1" spc="-150" dirty="0">
                <a:latin typeface="Montserrat" pitchFamily="2" charset="77"/>
              </a:rPr>
              <a:t>Handling Spotify Data</a:t>
            </a:r>
          </a:p>
        </p:txBody>
      </p:sp>
      <p:pic>
        <p:nvPicPr>
          <p:cNvPr id="8" name="Picture Placeholder 7" descr="A stack of records on top of each other&#10;&#10;Description automatically generated">
            <a:extLst>
              <a:ext uri="{FF2B5EF4-FFF2-40B4-BE49-F238E27FC236}">
                <a16:creationId xmlns:a16="http://schemas.microsoft.com/office/drawing/2014/main" id="{47C60E54-CFF0-87F8-B4BF-1A02DBEC6D13}"/>
              </a:ext>
            </a:extLst>
          </p:cNvPr>
          <p:cNvPicPr>
            <a:picLocks noGrp="1"/>
          </p:cNvPicPr>
          <p:nvPr>
            <p:ph type="pic" idx="2"/>
          </p:nvPr>
        </p:nvPicPr>
        <p:blipFill>
          <a:blip r:embed="rId2"/>
          <a:srcRect l="36310" t="77228" r="26950" b="5334"/>
          <a:stretch/>
        </p:blipFill>
        <p:spPr>
          <a:xfrm rot="5400000">
            <a:off x="5920067" y="1919567"/>
            <a:ext cx="5143500" cy="1304365"/>
          </a:xfr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F837C887-47D5-19C6-B680-0D5865A25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185" y="1261132"/>
            <a:ext cx="5057796" cy="10922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4A8067-A1EC-2C92-4443-AF881119DD5D}"/>
              </a:ext>
            </a:extLst>
          </p:cNvPr>
          <p:cNvSpPr txBox="1"/>
          <p:nvPr/>
        </p:nvSpPr>
        <p:spPr>
          <a:xfrm>
            <a:off x="929469" y="797328"/>
            <a:ext cx="6025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ontserrat" pitchFamily="2" charset="77"/>
              </a:rPr>
              <a:t>50 songs per day</a:t>
            </a:r>
            <a:endParaRPr lang="en-GB" dirty="0">
              <a:solidFill>
                <a:schemeClr val="tx1"/>
              </a:solidFill>
              <a:latin typeface="Montserrat" pitchFamily="2" charset="77"/>
            </a:endParaRPr>
          </a:p>
        </p:txBody>
      </p:sp>
      <p:grpSp>
        <p:nvGrpSpPr>
          <p:cNvPr id="14" name="Google Shape;534;p47">
            <a:extLst>
              <a:ext uri="{FF2B5EF4-FFF2-40B4-BE49-F238E27FC236}">
                <a16:creationId xmlns:a16="http://schemas.microsoft.com/office/drawing/2014/main" id="{BE7AEA6E-C486-5CAD-8446-74FEA7BE33F0}"/>
              </a:ext>
            </a:extLst>
          </p:cNvPr>
          <p:cNvGrpSpPr/>
          <p:nvPr/>
        </p:nvGrpSpPr>
        <p:grpSpPr>
          <a:xfrm rot="5400000">
            <a:off x="3772247" y="2150106"/>
            <a:ext cx="585670" cy="1304365"/>
            <a:chOff x="5037700" y="2430325"/>
            <a:chExt cx="75950" cy="65850"/>
          </a:xfrm>
        </p:grpSpPr>
        <p:sp>
          <p:nvSpPr>
            <p:cNvPr id="15" name="Google Shape;535;p47">
              <a:extLst>
                <a:ext uri="{FF2B5EF4-FFF2-40B4-BE49-F238E27FC236}">
                  <a16:creationId xmlns:a16="http://schemas.microsoft.com/office/drawing/2014/main" id="{862CAA1A-8621-B24E-8E56-0FEA7D51D816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6" name="Google Shape;536;p47">
              <a:extLst>
                <a:ext uri="{FF2B5EF4-FFF2-40B4-BE49-F238E27FC236}">
                  <a16:creationId xmlns:a16="http://schemas.microsoft.com/office/drawing/2014/main" id="{2FF98CC0-9E50-F33A-C407-810EDDCE1B6E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746C154-DF48-CD0C-9114-64B189718BDB}"/>
              </a:ext>
            </a:extLst>
          </p:cNvPr>
          <p:cNvSpPr txBox="1"/>
          <p:nvPr/>
        </p:nvSpPr>
        <p:spPr>
          <a:xfrm>
            <a:off x="929469" y="3315246"/>
            <a:ext cx="6025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Montserrat" pitchFamily="2" charset="77"/>
              </a:rPr>
              <a:t>247 </a:t>
            </a:r>
            <a:r>
              <a:rPr lang="en-GB" dirty="0">
                <a:solidFill>
                  <a:schemeClr val="tx1"/>
                </a:solidFill>
                <a:latin typeface="Montserrat" pitchFamily="2" charset="77"/>
              </a:rPr>
              <a:t>Distinct songs from dataset extracted</a:t>
            </a:r>
          </a:p>
        </p:txBody>
      </p:sp>
      <p:pic>
        <p:nvPicPr>
          <p:cNvPr id="18" name="Picture 17" descr="A screenshot of a graph&#10;&#10;Description automatically generated">
            <a:extLst>
              <a:ext uri="{FF2B5EF4-FFF2-40B4-BE49-F238E27FC236}">
                <a16:creationId xmlns:a16="http://schemas.microsoft.com/office/drawing/2014/main" id="{46B2947E-024F-604C-E639-70389EF8C4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146" y="3846413"/>
            <a:ext cx="5215890" cy="842010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05F595D-7E67-0707-FFA1-8C8126580E61}"/>
              </a:ext>
            </a:extLst>
          </p:cNvPr>
          <p:cNvSpPr/>
          <p:nvPr/>
        </p:nvSpPr>
        <p:spPr>
          <a:xfrm>
            <a:off x="6771928" y="3315246"/>
            <a:ext cx="1719889" cy="1352113"/>
          </a:xfrm>
          <a:prstGeom prst="roundRect">
            <a:avLst/>
          </a:prstGeom>
          <a:solidFill>
            <a:srgbClr val="D8494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latin typeface="Montserrat" pitchFamily="2" charset="77"/>
              </a:rPr>
              <a:t>Songs are clustered purely on their musical characteristics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6569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2103F-4C3E-60B0-3F63-AEFCFCFEF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C4E5F-F9CD-2544-C349-645959314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172" y="148104"/>
            <a:ext cx="3633841" cy="602629"/>
          </a:xfrm>
        </p:spPr>
        <p:txBody>
          <a:bodyPr/>
          <a:lstStyle/>
          <a:p>
            <a:pPr algn="ctr"/>
            <a:r>
              <a:rPr lang="en-GB" b="1" spc="-150" dirty="0">
                <a:latin typeface="Montserrat" pitchFamily="2" charset="77"/>
              </a:rPr>
              <a:t>Handling Spotify Data</a:t>
            </a:r>
          </a:p>
        </p:txBody>
      </p:sp>
      <p:pic>
        <p:nvPicPr>
          <p:cNvPr id="8" name="Picture Placeholder 7" descr="A stack of records on top of each other&#10;&#10;Description automatically generated">
            <a:extLst>
              <a:ext uri="{FF2B5EF4-FFF2-40B4-BE49-F238E27FC236}">
                <a16:creationId xmlns:a16="http://schemas.microsoft.com/office/drawing/2014/main" id="{1DF75863-D804-0BFC-481D-1150D37B46B5}"/>
              </a:ext>
            </a:extLst>
          </p:cNvPr>
          <p:cNvPicPr>
            <a:picLocks noGrp="1"/>
          </p:cNvPicPr>
          <p:nvPr>
            <p:ph type="pic" idx="2"/>
          </p:nvPr>
        </p:nvPicPr>
        <p:blipFill>
          <a:blip r:embed="rId2"/>
          <a:srcRect l="36310" t="77228" r="26950" b="5334"/>
          <a:stretch/>
        </p:blipFill>
        <p:spPr>
          <a:xfrm rot="5400000">
            <a:off x="5920067" y="1919567"/>
            <a:ext cx="5143500" cy="1304365"/>
          </a:xfrm>
        </p:spPr>
      </p:pic>
      <p:grpSp>
        <p:nvGrpSpPr>
          <p:cNvPr id="14" name="Google Shape;534;p47">
            <a:extLst>
              <a:ext uri="{FF2B5EF4-FFF2-40B4-BE49-F238E27FC236}">
                <a16:creationId xmlns:a16="http://schemas.microsoft.com/office/drawing/2014/main" id="{E71C2E1D-BDBE-8C54-3E22-3B4CD3F72D1A}"/>
              </a:ext>
            </a:extLst>
          </p:cNvPr>
          <p:cNvGrpSpPr/>
          <p:nvPr/>
        </p:nvGrpSpPr>
        <p:grpSpPr>
          <a:xfrm rot="5400000">
            <a:off x="2835740" y="2226777"/>
            <a:ext cx="585670" cy="1304365"/>
            <a:chOff x="5037700" y="2430325"/>
            <a:chExt cx="75950" cy="65850"/>
          </a:xfrm>
        </p:grpSpPr>
        <p:sp>
          <p:nvSpPr>
            <p:cNvPr id="15" name="Google Shape;535;p47">
              <a:extLst>
                <a:ext uri="{FF2B5EF4-FFF2-40B4-BE49-F238E27FC236}">
                  <a16:creationId xmlns:a16="http://schemas.microsoft.com/office/drawing/2014/main" id="{79811884-6341-E54C-5EC3-53F849AF38CC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6" name="Google Shape;536;p47">
              <a:extLst>
                <a:ext uri="{FF2B5EF4-FFF2-40B4-BE49-F238E27FC236}">
                  <a16:creationId xmlns:a16="http://schemas.microsoft.com/office/drawing/2014/main" id="{818D62F9-DEB2-8D50-206F-562B9C283571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4FA9A-AF70-FCA3-E5E2-B683DAA4F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5883" y="922674"/>
            <a:ext cx="4186117" cy="1257707"/>
          </a:xfrm>
        </p:spPr>
        <p:txBody>
          <a:bodyPr anchor="t"/>
          <a:lstStyle/>
          <a:p>
            <a:pPr marL="139700" indent="0">
              <a:buNone/>
            </a:pPr>
            <a:r>
              <a:rPr lang="en-GB" sz="1400" b="1" dirty="0">
                <a:latin typeface="Montserrat" pitchFamily="2" charset="77"/>
              </a:rPr>
              <a:t>9 clusters determined = 9 different genres</a:t>
            </a:r>
          </a:p>
          <a:p>
            <a:endParaRPr lang="en-GB" sz="1400" b="1" dirty="0">
              <a:latin typeface="Montserrat" pitchFamily="2" charset="77"/>
            </a:endParaRPr>
          </a:p>
          <a:p>
            <a:r>
              <a:rPr lang="en-GB" sz="1400" dirty="0">
                <a:latin typeface="Montserrat" pitchFamily="2" charset="77"/>
              </a:rPr>
              <a:t>Every distinct song assigned to a cluster</a:t>
            </a: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7096AE6A-180F-8F80-1A13-786A4AB169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36"/>
          <a:stretch/>
        </p:blipFill>
        <p:spPr>
          <a:xfrm>
            <a:off x="4699458" y="763212"/>
            <a:ext cx="2582730" cy="1510380"/>
          </a:xfrm>
          <a:prstGeom prst="rect">
            <a:avLst/>
          </a:prstGeom>
        </p:spPr>
      </p:pic>
      <p:pic>
        <p:nvPicPr>
          <p:cNvPr id="5" name="Picture 4" descr="A table with numbers and numbers&#10;&#10;Description automatically generated">
            <a:extLst>
              <a:ext uri="{FF2B5EF4-FFF2-40B4-BE49-F238E27FC236}">
                <a16:creationId xmlns:a16="http://schemas.microsoft.com/office/drawing/2014/main" id="{70A7BD3C-4AF2-9035-890C-77FEFAAE08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28" b="53817"/>
          <a:stretch/>
        </p:blipFill>
        <p:spPr>
          <a:xfrm>
            <a:off x="4562673" y="3703241"/>
            <a:ext cx="3131351" cy="99150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9F0667D-191A-39F8-AB41-5BC25D9986FB}"/>
              </a:ext>
            </a:extLst>
          </p:cNvPr>
          <p:cNvSpPr/>
          <p:nvPr/>
        </p:nvSpPr>
        <p:spPr>
          <a:xfrm>
            <a:off x="4157850" y="2516921"/>
            <a:ext cx="1984491" cy="693641"/>
          </a:xfrm>
          <a:prstGeom prst="roundRect">
            <a:avLst/>
          </a:prstGeom>
          <a:solidFill>
            <a:srgbClr val="3CA64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After joining cluster numbers to main Spotify dataset...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F9AD733-DB49-5C21-B446-C58524D226F2}"/>
              </a:ext>
            </a:extLst>
          </p:cNvPr>
          <p:cNvSpPr txBox="1">
            <a:spLocks/>
          </p:cNvSpPr>
          <p:nvPr/>
        </p:nvSpPr>
        <p:spPr>
          <a:xfrm>
            <a:off x="385883" y="3518905"/>
            <a:ext cx="4176790" cy="1360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39700" indent="0">
              <a:buNone/>
            </a:pPr>
            <a:r>
              <a:rPr lang="en-GB" sz="1400" b="1" dirty="0">
                <a:solidFill>
                  <a:schemeClr val="tx1"/>
                </a:solidFill>
                <a:latin typeface="Montserrat" pitchFamily="2" charset="77"/>
              </a:rPr>
              <a:t>Main Spotify Dataset: Group by date &amp; cluster</a:t>
            </a:r>
            <a:endParaRPr lang="en-GB" sz="1400" dirty="0">
              <a:solidFill>
                <a:schemeClr val="tx1"/>
              </a:solidFill>
              <a:latin typeface="Montserrat" pitchFamily="2" charset="77"/>
            </a:endParaRPr>
          </a:p>
          <a:p>
            <a:pPr marL="139700" indent="0">
              <a:buFont typeface="DM Sans"/>
              <a:buNone/>
            </a:pPr>
            <a:endParaRPr lang="en-GB" sz="1400" dirty="0">
              <a:latin typeface="Montserrat" pitchFamily="2" charset="77"/>
            </a:endParaRPr>
          </a:p>
          <a:p>
            <a:r>
              <a:rPr lang="en-GB" sz="1400" b="1" dirty="0">
                <a:latin typeface="Montserrat" pitchFamily="2" charset="77"/>
              </a:rPr>
              <a:t>Cluster data = Y (to predict)</a:t>
            </a:r>
            <a:br>
              <a:rPr lang="en-GB" sz="1400" b="1" dirty="0">
                <a:latin typeface="Montserrat" pitchFamily="2" charset="77"/>
              </a:rPr>
            </a:br>
            <a:endParaRPr lang="en-GB" sz="1400" b="1" dirty="0">
              <a:latin typeface="Montserrat" pitchFamily="2" charset="77"/>
            </a:endParaRPr>
          </a:p>
          <a:p>
            <a:r>
              <a:rPr lang="en-GB" sz="1400" dirty="0">
                <a:latin typeface="Montserrat" pitchFamily="2" charset="77"/>
              </a:rPr>
              <a:t>Weather data to be joined = X </a:t>
            </a:r>
          </a:p>
        </p:txBody>
      </p:sp>
    </p:spTree>
    <p:extLst>
      <p:ext uri="{BB962C8B-B14F-4D97-AF65-F5344CB8AC3E}">
        <p14:creationId xmlns:p14="http://schemas.microsoft.com/office/powerpoint/2010/main" val="221539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  <p:bldP spid="7" grpId="0" animBg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>
          <a:extLst>
            <a:ext uri="{FF2B5EF4-FFF2-40B4-BE49-F238E27FC236}">
              <a16:creationId xmlns:a16="http://schemas.microsoft.com/office/drawing/2014/main" id="{4D646F90-6127-CC32-E9FE-728B8BB16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1">
            <a:extLst>
              <a:ext uri="{FF2B5EF4-FFF2-40B4-BE49-F238E27FC236}">
                <a16:creationId xmlns:a16="http://schemas.microsoft.com/office/drawing/2014/main" id="{4858302C-7C92-F0E0-8C6A-5F2E100FE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850" y="458730"/>
            <a:ext cx="2166430" cy="13280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pc="-150" dirty="0" err="1">
                <a:latin typeface="Montserrat" pitchFamily="2" charset="77"/>
              </a:rPr>
              <a:t>CatBoost</a:t>
            </a:r>
            <a:r>
              <a:rPr lang="en" spc="-150" dirty="0">
                <a:latin typeface="Montserrat" pitchFamily="2" charset="77"/>
              </a:rPr>
              <a:t> Regression</a:t>
            </a:r>
            <a:endParaRPr spc="-150" dirty="0">
              <a:latin typeface="Montserrat" pitchFamily="2" charset="77"/>
            </a:endParaRPr>
          </a:p>
        </p:txBody>
      </p:sp>
      <p:cxnSp>
        <p:nvCxnSpPr>
          <p:cNvPr id="303" name="Google Shape;303;p41">
            <a:extLst>
              <a:ext uri="{FF2B5EF4-FFF2-40B4-BE49-F238E27FC236}">
                <a16:creationId xmlns:a16="http://schemas.microsoft.com/office/drawing/2014/main" id="{F86332B4-214A-4824-24FC-D1CA900C71F2}"/>
              </a:ext>
            </a:extLst>
          </p:cNvPr>
          <p:cNvCxnSpPr/>
          <p:nvPr/>
        </p:nvCxnSpPr>
        <p:spPr>
          <a:xfrm>
            <a:off x="472800" y="280940"/>
            <a:ext cx="0" cy="168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03AF445-C611-0507-0ED1-08505916B5F0}"/>
              </a:ext>
            </a:extLst>
          </p:cNvPr>
          <p:cNvSpPr txBox="1">
            <a:spLocks/>
          </p:cNvSpPr>
          <p:nvPr/>
        </p:nvSpPr>
        <p:spPr>
          <a:xfrm>
            <a:off x="708849" y="1964540"/>
            <a:ext cx="3564969" cy="2837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GB" b="1" dirty="0">
                <a:latin typeface="Montserrat" pitchFamily="2" charset="77"/>
              </a:rPr>
              <a:t>How it works: </a:t>
            </a:r>
            <a:r>
              <a:rPr lang="en-GB" dirty="0">
                <a:latin typeface="Montserrat" pitchFamily="2" charset="77"/>
              </a:rPr>
              <a:t>Similar to </a:t>
            </a:r>
            <a:r>
              <a:rPr lang="en-GB" dirty="0" err="1">
                <a:latin typeface="Montserrat" pitchFamily="2" charset="77"/>
              </a:rPr>
              <a:t>XGBoost</a:t>
            </a:r>
            <a:r>
              <a:rPr lang="en-GB" dirty="0">
                <a:latin typeface="Montserrat" pitchFamily="2" charset="77"/>
              </a:rPr>
              <a:t> but pays closer attention to complex relationships between variables.</a:t>
            </a:r>
          </a:p>
          <a:p>
            <a:endParaRPr lang="en-GB" b="1" dirty="0">
              <a:latin typeface="Montserrat" pitchFamily="2" charset="77"/>
            </a:endParaRPr>
          </a:p>
          <a:p>
            <a:r>
              <a:rPr lang="en-GB" b="1" dirty="0">
                <a:latin typeface="Montserrat" pitchFamily="2" charset="77"/>
              </a:rPr>
              <a:t>R</a:t>
            </a:r>
            <a:r>
              <a:rPr lang="en-GB" b="1" baseline="30000" dirty="0">
                <a:latin typeface="Montserrat" pitchFamily="2" charset="77"/>
              </a:rPr>
              <a:t>2</a:t>
            </a:r>
            <a:r>
              <a:rPr lang="en-GB" b="1" dirty="0">
                <a:latin typeface="Montserrat" pitchFamily="2" charset="77"/>
              </a:rPr>
              <a:t> score of 0.72 is not very accurate, but was my best model</a:t>
            </a:r>
          </a:p>
          <a:p>
            <a:endParaRPr lang="en-GB" b="1" dirty="0">
              <a:latin typeface="Montserrat" pitchFamily="2" charset="77"/>
            </a:endParaRPr>
          </a:p>
          <a:p>
            <a:r>
              <a:rPr lang="en-GB" dirty="0">
                <a:solidFill>
                  <a:srgbClr val="00B050"/>
                </a:solidFill>
                <a:latin typeface="Montserrat" pitchFamily="2" charset="77"/>
              </a:rPr>
              <a:t>Suggests that the correlation between music listening patterns and weather is not very strong.</a:t>
            </a:r>
            <a:br>
              <a:rPr lang="en-GB" dirty="0">
                <a:solidFill>
                  <a:srgbClr val="00B050"/>
                </a:solidFill>
                <a:latin typeface="Montserrat" pitchFamily="2" charset="77"/>
              </a:rPr>
            </a:br>
            <a:endParaRPr lang="en-GB" dirty="0">
              <a:solidFill>
                <a:srgbClr val="00B050"/>
              </a:solidFill>
              <a:latin typeface="Montserrat" pitchFamily="2" charset="77"/>
            </a:endParaRPr>
          </a:p>
          <a:p>
            <a:r>
              <a:rPr lang="en-GB" dirty="0">
                <a:solidFill>
                  <a:srgbClr val="00B050"/>
                </a:solidFill>
                <a:latin typeface="Montserrat" pitchFamily="2" charset="77"/>
              </a:rPr>
              <a:t>The ”error” not explained the model could be a result of predicting purely based on weather </a:t>
            </a:r>
          </a:p>
          <a:p>
            <a:endParaRPr lang="en-GB" dirty="0">
              <a:solidFill>
                <a:srgbClr val="00B050"/>
              </a:solidFill>
              <a:latin typeface="Montserrat" pitchFamily="2" charset="77"/>
            </a:endParaRPr>
          </a:p>
        </p:txBody>
      </p:sp>
      <p:pic>
        <p:nvPicPr>
          <p:cNvPr id="2" name="Picture 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483992E-50CA-D8DD-46E0-A3D8E10CC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40876"/>
          <a:stretch/>
        </p:blipFill>
        <p:spPr>
          <a:xfrm>
            <a:off x="4508766" y="1004699"/>
            <a:ext cx="4162433" cy="455542"/>
          </a:xfrm>
          <a:prstGeom prst="rect">
            <a:avLst/>
          </a:prstGeom>
        </p:spPr>
      </p:pic>
      <p:pic>
        <p:nvPicPr>
          <p:cNvPr id="3" name="Picture 2" descr="A graph with blue dots&#10;&#10;Description automatically generated">
            <a:extLst>
              <a:ext uri="{FF2B5EF4-FFF2-40B4-BE49-F238E27FC236}">
                <a16:creationId xmlns:a16="http://schemas.microsoft.com/office/drawing/2014/main" id="{7AE35FC0-88AB-BA05-4CFC-5E074A876A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766" y="1568105"/>
            <a:ext cx="4145915" cy="29565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F83A74-13CB-CADC-3CA8-99723CE099BF}"/>
              </a:ext>
            </a:extLst>
          </p:cNvPr>
          <p:cNvSpPr txBox="1"/>
          <p:nvPr/>
        </p:nvSpPr>
        <p:spPr>
          <a:xfrm>
            <a:off x="4513854" y="683392"/>
            <a:ext cx="4142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pc="-150" dirty="0">
                <a:solidFill>
                  <a:schemeClr val="tx1"/>
                </a:solidFill>
                <a:latin typeface="Montserrat" pitchFamily="2" charset="77"/>
              </a:rPr>
              <a:t>Test Data Results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2F44CD9-A971-9F8D-676A-85377212A152}"/>
              </a:ext>
            </a:extLst>
          </p:cNvPr>
          <p:cNvSpPr/>
          <p:nvPr/>
        </p:nvSpPr>
        <p:spPr>
          <a:xfrm>
            <a:off x="6589982" y="1010348"/>
            <a:ext cx="1607419" cy="293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071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771C76CD-9111-CCE9-A23E-637FFAA10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>
            <a:extLst>
              <a:ext uri="{FF2B5EF4-FFF2-40B4-BE49-F238E27FC236}">
                <a16:creationId xmlns:a16="http://schemas.microsoft.com/office/drawing/2014/main" id="{14102713-D897-00D0-113C-B117BCEAC1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2324" y="1063100"/>
            <a:ext cx="3649676" cy="106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spc="-150" dirty="0">
                <a:latin typeface="Montserrat" pitchFamily="2" charset="77"/>
              </a:rPr>
              <a:t>5 Seconds of Summer?</a:t>
            </a:r>
            <a:endParaRPr b="1" spc="-150" dirty="0">
              <a:latin typeface="Montserrat" pitchFamily="2" charset="77"/>
            </a:endParaRPr>
          </a:p>
        </p:txBody>
      </p:sp>
      <p:pic>
        <p:nvPicPr>
          <p:cNvPr id="9" name="Picture 8" descr="A row of cherry blossoms along a river&#10;&#10;Description automatically generated">
            <a:extLst>
              <a:ext uri="{FF2B5EF4-FFF2-40B4-BE49-F238E27FC236}">
                <a16:creationId xmlns:a16="http://schemas.microsoft.com/office/drawing/2014/main" id="{0B3F29CD-9387-CBE9-E434-8309169830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137" b="59867"/>
          <a:stretch/>
        </p:blipFill>
        <p:spPr>
          <a:xfrm>
            <a:off x="0" y="3924561"/>
            <a:ext cx="9143999" cy="121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40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B2904-C157-8EBE-A9C5-759CFEE08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E1F899A-9A6D-7B96-58F2-8F9A05391632}"/>
              </a:ext>
            </a:extLst>
          </p:cNvPr>
          <p:cNvSpPr txBox="1">
            <a:spLocks/>
          </p:cNvSpPr>
          <p:nvPr/>
        </p:nvSpPr>
        <p:spPr>
          <a:xfrm>
            <a:off x="579863" y="127012"/>
            <a:ext cx="7861610" cy="872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algn="ctr"/>
            <a:r>
              <a:rPr lang="en-GB" sz="2800" b="1" spc="-150" dirty="0">
                <a:latin typeface="Montserrat" pitchFamily="2" charset="77"/>
              </a:rPr>
              <a:t>Guess which season this playlist belongs to!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D8151F-C2DA-A16B-0268-6D6104EC7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9863" y="1750577"/>
            <a:ext cx="4484762" cy="455220"/>
          </a:xfrm>
        </p:spPr>
        <p:txBody>
          <a:bodyPr anchor="t"/>
          <a:lstStyle/>
          <a:p>
            <a:pPr marL="139700" indent="0">
              <a:buNone/>
            </a:pPr>
            <a:r>
              <a:rPr lang="en-GB" sz="1800" b="1" dirty="0">
                <a:solidFill>
                  <a:srgbClr val="00B050"/>
                </a:solidFill>
                <a:latin typeface="Montserrat" pitchFamily="2" charset="77"/>
              </a:rPr>
              <a:t>Song #1: Inferno Love Letter – </a:t>
            </a:r>
            <a:r>
              <a:rPr lang="en-GB" sz="1800" b="1" dirty="0" err="1">
                <a:solidFill>
                  <a:srgbClr val="00B050"/>
                </a:solidFill>
                <a:latin typeface="Montserrat" pitchFamily="2" charset="77"/>
              </a:rPr>
              <a:t>tuki</a:t>
            </a:r>
            <a:r>
              <a:rPr lang="en-GB" sz="1800" b="1" dirty="0">
                <a:solidFill>
                  <a:srgbClr val="00B050"/>
                </a:solidFill>
                <a:latin typeface="Montserrat" pitchFamily="2" charset="77"/>
              </a:rPr>
              <a:t>.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9B335C7-8276-2152-E850-AF4DA5254586}"/>
              </a:ext>
            </a:extLst>
          </p:cNvPr>
          <p:cNvSpPr txBox="1">
            <a:spLocks/>
          </p:cNvSpPr>
          <p:nvPr/>
        </p:nvSpPr>
        <p:spPr>
          <a:xfrm>
            <a:off x="579864" y="2759638"/>
            <a:ext cx="4623261" cy="455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39700" indent="0">
              <a:buFont typeface="DM Sans"/>
              <a:buNone/>
            </a:pPr>
            <a:r>
              <a:rPr lang="en-GB" sz="1800" b="1" dirty="0">
                <a:solidFill>
                  <a:srgbClr val="00B050"/>
                </a:solidFill>
                <a:latin typeface="Montserrat" pitchFamily="2" charset="77"/>
              </a:rPr>
              <a:t>Song #2: Michi </a:t>
            </a:r>
            <a:r>
              <a:rPr lang="en-GB" sz="1800" b="1" dirty="0" err="1">
                <a:solidFill>
                  <a:srgbClr val="00B050"/>
                </a:solidFill>
                <a:latin typeface="Montserrat" pitchFamily="2" charset="77"/>
              </a:rPr>
              <a:t>Teyu</a:t>
            </a:r>
            <a:r>
              <a:rPr lang="en-GB" sz="1800" b="1" dirty="0">
                <a:solidFill>
                  <a:srgbClr val="00B050"/>
                </a:solidFill>
                <a:latin typeface="Montserrat" pitchFamily="2" charset="77"/>
              </a:rPr>
              <a:t> Ku – </a:t>
            </a:r>
            <a:r>
              <a:rPr lang="en-GB" sz="1800" b="1" dirty="0" err="1">
                <a:solidFill>
                  <a:srgbClr val="00B050"/>
                </a:solidFill>
                <a:latin typeface="Montserrat" pitchFamily="2" charset="77"/>
              </a:rPr>
              <a:t>Fujii</a:t>
            </a:r>
            <a:r>
              <a:rPr lang="en-GB" sz="1800" b="1" dirty="0">
                <a:solidFill>
                  <a:srgbClr val="00B050"/>
                </a:solidFill>
                <a:latin typeface="Montserrat" pitchFamily="2" charset="77"/>
              </a:rPr>
              <a:t> </a:t>
            </a:r>
            <a:r>
              <a:rPr lang="en-GB" sz="1800" b="1" dirty="0" err="1">
                <a:solidFill>
                  <a:srgbClr val="00B050"/>
                </a:solidFill>
                <a:latin typeface="Montserrat" pitchFamily="2" charset="77"/>
              </a:rPr>
              <a:t>Kaze</a:t>
            </a:r>
            <a:endParaRPr lang="en-GB" sz="1800" b="1" dirty="0">
              <a:solidFill>
                <a:srgbClr val="00B050"/>
              </a:solidFill>
              <a:latin typeface="Montserrat" pitchFamily="2" charset="77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851058C-BCD0-093D-9400-0C438A7A2640}"/>
              </a:ext>
            </a:extLst>
          </p:cNvPr>
          <p:cNvSpPr txBox="1">
            <a:spLocks/>
          </p:cNvSpPr>
          <p:nvPr/>
        </p:nvSpPr>
        <p:spPr>
          <a:xfrm>
            <a:off x="579865" y="3768699"/>
            <a:ext cx="4781410" cy="455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39700" indent="0">
              <a:buFont typeface="DM Sans"/>
              <a:buNone/>
            </a:pPr>
            <a:r>
              <a:rPr lang="en-GB" sz="1800" b="1" dirty="0">
                <a:solidFill>
                  <a:srgbClr val="00B050"/>
                </a:solidFill>
                <a:latin typeface="Montserrat" pitchFamily="2" charset="77"/>
              </a:rPr>
              <a:t>Song #3: XG – Something </a:t>
            </a:r>
            <a:r>
              <a:rPr lang="en-GB" sz="1800" b="1" dirty="0" err="1">
                <a:solidFill>
                  <a:srgbClr val="00B050"/>
                </a:solidFill>
                <a:latin typeface="Montserrat" pitchFamily="2" charset="77"/>
              </a:rPr>
              <a:t>Ain’t</a:t>
            </a:r>
            <a:r>
              <a:rPr lang="en-GB" sz="1800" b="1" dirty="0">
                <a:solidFill>
                  <a:srgbClr val="00B050"/>
                </a:solidFill>
                <a:latin typeface="Montserrat" pitchFamily="2" charset="77"/>
              </a:rPr>
              <a:t> Right</a:t>
            </a:r>
          </a:p>
        </p:txBody>
      </p:sp>
      <p:pic>
        <p:nvPicPr>
          <p:cNvPr id="9" name="Picture 8" descr="A green and black qr code&#10;&#10;Description automatically generated">
            <a:extLst>
              <a:ext uri="{FF2B5EF4-FFF2-40B4-BE49-F238E27FC236}">
                <a16:creationId xmlns:a16="http://schemas.microsoft.com/office/drawing/2014/main" id="{BF0CD9F8-1F95-7288-0F3A-244BC9AAE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437" y="1871312"/>
            <a:ext cx="2745004" cy="27450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67C3AF-D1F9-ED10-89A4-CA35CBD4AD3D}"/>
              </a:ext>
            </a:extLst>
          </p:cNvPr>
          <p:cNvSpPr txBox="1"/>
          <p:nvPr/>
        </p:nvSpPr>
        <p:spPr>
          <a:xfrm>
            <a:off x="5900404" y="1147190"/>
            <a:ext cx="25410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spc="-150" dirty="0">
                <a:solidFill>
                  <a:schemeClr val="tx1"/>
                </a:solidFill>
                <a:latin typeface="Montserrat" pitchFamily="2" charset="77"/>
              </a:rPr>
              <a:t>These songs were from</a:t>
            </a:r>
          </a:p>
          <a:p>
            <a:pPr algn="ctr"/>
            <a:r>
              <a:rPr lang="en-GB" sz="3000" b="1" spc="-150" dirty="0">
                <a:solidFill>
                  <a:schemeClr val="tx1"/>
                </a:solidFill>
                <a:latin typeface="Montserrat" pitchFamily="2" charset="77"/>
              </a:rPr>
              <a:t>Winter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953B0E-22FD-368E-A798-1168EF8BA8D3}"/>
              </a:ext>
            </a:extLst>
          </p:cNvPr>
          <p:cNvSpPr txBox="1"/>
          <p:nvPr/>
        </p:nvSpPr>
        <p:spPr>
          <a:xfrm>
            <a:off x="5518250" y="4447039"/>
            <a:ext cx="3305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spc="-150" dirty="0">
                <a:solidFill>
                  <a:schemeClr val="tx1"/>
                </a:solidFill>
                <a:latin typeface="Montserrat" pitchFamily="2" charset="77"/>
              </a:rPr>
              <a:t>Scan to listen to the whole playlist</a:t>
            </a:r>
          </a:p>
        </p:txBody>
      </p:sp>
    </p:spTree>
    <p:extLst>
      <p:ext uri="{BB962C8B-B14F-4D97-AF65-F5344CB8AC3E}">
        <p14:creationId xmlns:p14="http://schemas.microsoft.com/office/powerpoint/2010/main" val="3376164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3E89E-0AF2-64E3-60D4-89F2D2A12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1DEE92D-C8ED-14E4-C00E-A6CD2D2403EC}"/>
              </a:ext>
            </a:extLst>
          </p:cNvPr>
          <p:cNvSpPr txBox="1">
            <a:spLocks/>
          </p:cNvSpPr>
          <p:nvPr/>
        </p:nvSpPr>
        <p:spPr>
          <a:xfrm>
            <a:off x="579863" y="127012"/>
            <a:ext cx="7861610" cy="872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algn="ctr"/>
            <a:r>
              <a:rPr lang="en-GB" sz="2800" b="1" spc="-150" dirty="0">
                <a:latin typeface="Montserrat" pitchFamily="2" charset="77"/>
              </a:rPr>
              <a:t>How about this playlist?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BBCC89-95E7-CFD7-45F9-AB215CE77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520" y="1670280"/>
            <a:ext cx="4795327" cy="487570"/>
          </a:xfrm>
        </p:spPr>
        <p:txBody>
          <a:bodyPr anchor="t"/>
          <a:lstStyle/>
          <a:p>
            <a:pPr marL="139700" indent="0">
              <a:buNone/>
            </a:pPr>
            <a:r>
              <a:rPr lang="en-GB" sz="1800" b="1" dirty="0">
                <a:solidFill>
                  <a:srgbClr val="00B050"/>
                </a:solidFill>
                <a:latin typeface="Montserrat" pitchFamily="2" charset="77"/>
              </a:rPr>
              <a:t>Song #1: </a:t>
            </a:r>
            <a:r>
              <a:rPr lang="en-GB" sz="1500" b="1" dirty="0">
                <a:solidFill>
                  <a:srgbClr val="00B050"/>
                </a:solidFill>
                <a:latin typeface="Montserrat" pitchFamily="2" charset="77"/>
              </a:rPr>
              <a:t>Dance Hall by Mrs. GREEN APPLE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AD6B7C4-6E45-FE1E-E4B6-D1CA8BE74824}"/>
              </a:ext>
            </a:extLst>
          </p:cNvPr>
          <p:cNvSpPr txBox="1">
            <a:spLocks/>
          </p:cNvSpPr>
          <p:nvPr/>
        </p:nvSpPr>
        <p:spPr>
          <a:xfrm>
            <a:off x="323520" y="2679341"/>
            <a:ext cx="4103349" cy="455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39700" indent="0">
              <a:buFont typeface="DM Sans"/>
              <a:buNone/>
            </a:pPr>
            <a:r>
              <a:rPr lang="en-GB" sz="1800" b="1" dirty="0">
                <a:solidFill>
                  <a:srgbClr val="00B050"/>
                </a:solidFill>
                <a:latin typeface="Montserrat" pitchFamily="2" charset="77"/>
              </a:rPr>
              <a:t>Song #2: UP by KARINA (</a:t>
            </a:r>
            <a:r>
              <a:rPr lang="en-GB" sz="1800" b="1" dirty="0" err="1">
                <a:solidFill>
                  <a:srgbClr val="00B050"/>
                </a:solidFill>
                <a:latin typeface="Montserrat" pitchFamily="2" charset="77"/>
              </a:rPr>
              <a:t>aespa</a:t>
            </a:r>
            <a:r>
              <a:rPr lang="en-GB" sz="1800" b="1" dirty="0">
                <a:solidFill>
                  <a:srgbClr val="00B050"/>
                </a:solidFill>
                <a:latin typeface="Montserrat" pitchFamily="2" charset="77"/>
              </a:rPr>
              <a:t>)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42B58E3-DCEF-5545-FD0A-3AAF5727EF58}"/>
              </a:ext>
            </a:extLst>
          </p:cNvPr>
          <p:cNvSpPr txBox="1">
            <a:spLocks/>
          </p:cNvSpPr>
          <p:nvPr/>
        </p:nvSpPr>
        <p:spPr>
          <a:xfrm>
            <a:off x="323520" y="3688402"/>
            <a:ext cx="4938387" cy="455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39700" indent="0">
              <a:buFont typeface="DM Sans"/>
              <a:buNone/>
            </a:pPr>
            <a:r>
              <a:rPr lang="en-GB" sz="1800" b="1" dirty="0">
                <a:solidFill>
                  <a:srgbClr val="00B050"/>
                </a:solidFill>
                <a:latin typeface="Montserrat" pitchFamily="2" charset="77"/>
              </a:rPr>
              <a:t>Song #3: </a:t>
            </a:r>
            <a:r>
              <a:rPr lang="en-GB" sz="1800" b="1" dirty="0" err="1">
                <a:solidFill>
                  <a:srgbClr val="00B050"/>
                </a:solidFill>
                <a:latin typeface="Montserrat" pitchFamily="2" charset="77"/>
              </a:rPr>
              <a:t>Chk</a:t>
            </a:r>
            <a:r>
              <a:rPr lang="en-GB" sz="1800" b="1" dirty="0">
                <a:solidFill>
                  <a:srgbClr val="00B050"/>
                </a:solidFill>
                <a:latin typeface="Montserrat" pitchFamily="2" charset="77"/>
              </a:rPr>
              <a:t> </a:t>
            </a:r>
            <a:r>
              <a:rPr lang="en-GB" sz="1800" b="1" dirty="0" err="1">
                <a:solidFill>
                  <a:srgbClr val="00B050"/>
                </a:solidFill>
                <a:latin typeface="Montserrat" pitchFamily="2" charset="77"/>
              </a:rPr>
              <a:t>Chk</a:t>
            </a:r>
            <a:r>
              <a:rPr lang="en-GB" sz="1800" b="1" dirty="0">
                <a:solidFill>
                  <a:srgbClr val="00B050"/>
                </a:solidFill>
                <a:latin typeface="Montserrat" pitchFamily="2" charset="77"/>
              </a:rPr>
              <a:t> Boom by Stray Kids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E560D1-04C6-DEAB-F789-D517A9AD8584}"/>
              </a:ext>
            </a:extLst>
          </p:cNvPr>
          <p:cNvSpPr txBox="1"/>
          <p:nvPr/>
        </p:nvSpPr>
        <p:spPr>
          <a:xfrm>
            <a:off x="5900404" y="1147190"/>
            <a:ext cx="25410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spc="-150" dirty="0">
                <a:solidFill>
                  <a:schemeClr val="tx1"/>
                </a:solidFill>
                <a:latin typeface="Montserrat" pitchFamily="2" charset="77"/>
              </a:rPr>
              <a:t>These songs were from</a:t>
            </a:r>
          </a:p>
          <a:p>
            <a:pPr algn="ctr"/>
            <a:r>
              <a:rPr lang="en-GB" sz="3000" b="1" spc="-150" dirty="0">
                <a:solidFill>
                  <a:schemeClr val="tx1"/>
                </a:solidFill>
                <a:latin typeface="Montserrat" pitchFamily="2" charset="77"/>
              </a:rPr>
              <a:t>Summer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385BED-42F6-C9F8-0999-1E8856FDA64E}"/>
              </a:ext>
            </a:extLst>
          </p:cNvPr>
          <p:cNvSpPr txBox="1"/>
          <p:nvPr/>
        </p:nvSpPr>
        <p:spPr>
          <a:xfrm>
            <a:off x="5518250" y="4447039"/>
            <a:ext cx="3305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spc="-150" dirty="0">
                <a:solidFill>
                  <a:schemeClr val="tx1"/>
                </a:solidFill>
                <a:latin typeface="Montserrat" pitchFamily="2" charset="77"/>
              </a:rPr>
              <a:t>Scan to listen to the whole playlist</a:t>
            </a:r>
          </a:p>
        </p:txBody>
      </p:sp>
      <p:pic>
        <p:nvPicPr>
          <p:cNvPr id="12" name="Picture 11" descr="A green and black qr code&#10;&#10;Description automatically generated">
            <a:extLst>
              <a:ext uri="{FF2B5EF4-FFF2-40B4-BE49-F238E27FC236}">
                <a16:creationId xmlns:a16="http://schemas.microsoft.com/office/drawing/2014/main" id="{DDC7EE2C-7F06-C936-7EDD-AF50023FD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158" y="1822648"/>
            <a:ext cx="2810577" cy="281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3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  <p:bldP spid="4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A0C98497-E3C8-2362-4E06-2B5628D08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>
            <a:extLst>
              <a:ext uri="{FF2B5EF4-FFF2-40B4-BE49-F238E27FC236}">
                <a16:creationId xmlns:a16="http://schemas.microsoft.com/office/drawing/2014/main" id="{70C29A8A-DABA-8B95-2C2C-9BE4346C6C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2324" y="1063100"/>
            <a:ext cx="7836600" cy="106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pc="-150" dirty="0">
                <a:latin typeface="Montserrat" pitchFamily="2" charset="77"/>
              </a:rPr>
              <a:t>Conclusions &amp; Recommendations</a:t>
            </a:r>
            <a:endParaRPr b="1" spc="-150" dirty="0">
              <a:latin typeface="Montserrat" pitchFamily="2" charset="77"/>
            </a:endParaRPr>
          </a:p>
        </p:txBody>
      </p:sp>
      <p:pic>
        <p:nvPicPr>
          <p:cNvPr id="9" name="Picture 8" descr="A row of cherry blossoms along a river&#10;&#10;Description automatically generated">
            <a:extLst>
              <a:ext uri="{FF2B5EF4-FFF2-40B4-BE49-F238E27FC236}">
                <a16:creationId xmlns:a16="http://schemas.microsoft.com/office/drawing/2014/main" id="{CD22401A-852B-057D-00E6-4FDEA41880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137" b="59867"/>
          <a:stretch/>
        </p:blipFill>
        <p:spPr>
          <a:xfrm>
            <a:off x="0" y="3924561"/>
            <a:ext cx="9143999" cy="121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763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BAB5A-6074-8E1A-1643-0D3A6220E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70997-6810-9403-650E-9C8D44816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252" y="346712"/>
            <a:ext cx="7375322" cy="1331492"/>
          </a:xfrm>
        </p:spPr>
        <p:txBody>
          <a:bodyPr/>
          <a:lstStyle/>
          <a:p>
            <a:r>
              <a:rPr lang="en-GB" b="1" spc="-150" dirty="0">
                <a:latin typeface="Montserrat" pitchFamily="2" charset="77"/>
              </a:rPr>
              <a:t>Weather is not the best predictor of the most popular music in Japan on a given day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1DB4855-F0A6-32D6-5131-7308984EEBBD}"/>
              </a:ext>
            </a:extLst>
          </p:cNvPr>
          <p:cNvSpPr txBox="1">
            <a:spLocks/>
          </p:cNvSpPr>
          <p:nvPr/>
        </p:nvSpPr>
        <p:spPr>
          <a:xfrm>
            <a:off x="695251" y="1760308"/>
            <a:ext cx="7375321" cy="303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39700" indent="0">
              <a:buSzPct val="100000"/>
              <a:buNone/>
            </a:pPr>
            <a:r>
              <a:rPr lang="en-GB" sz="1800" spc="-150" dirty="0">
                <a:latin typeface="Montserrat" pitchFamily="2" charset="77"/>
              </a:rPr>
              <a:t>Realistically, the makeup of the Top 50 is determined by a variety of factors, including</a:t>
            </a:r>
          </a:p>
          <a:p>
            <a:pPr>
              <a:buSzPct val="100000"/>
            </a:pPr>
            <a:endParaRPr lang="en-GB" sz="1800" spc="-150" dirty="0">
              <a:latin typeface="Montserrat" pitchFamily="2" charset="77"/>
            </a:endParaRPr>
          </a:p>
          <a:p>
            <a:pPr marL="1054100" lvl="1" indent="-457200">
              <a:buSzPct val="100000"/>
              <a:buFont typeface="+mj-lt"/>
              <a:buAutoNum type="arabicPeriod"/>
            </a:pPr>
            <a:r>
              <a:rPr lang="en-GB" sz="1800" spc="-150" dirty="0">
                <a:latin typeface="Montserrat" pitchFamily="2" charset="77"/>
              </a:rPr>
              <a:t>The amount of promotion a song is receiving from the record label that produced it</a:t>
            </a:r>
            <a:br>
              <a:rPr lang="en-GB" sz="1800" spc="-150" dirty="0">
                <a:latin typeface="Montserrat" pitchFamily="2" charset="77"/>
              </a:rPr>
            </a:br>
            <a:endParaRPr lang="en-GB" sz="1800" spc="-150" dirty="0">
              <a:latin typeface="Montserrat" pitchFamily="2" charset="77"/>
            </a:endParaRPr>
          </a:p>
          <a:p>
            <a:pPr marL="1054100" lvl="1" indent="-457200">
              <a:buSzPct val="100000"/>
              <a:buFont typeface="+mj-lt"/>
              <a:buAutoNum type="arabicPeriod"/>
            </a:pPr>
            <a:r>
              <a:rPr lang="en-GB" sz="1800" spc="-150" dirty="0">
                <a:latin typeface="Montserrat" pitchFamily="2" charset="77"/>
              </a:rPr>
              <a:t>The song’s existing popularity</a:t>
            </a:r>
          </a:p>
          <a:p>
            <a:pPr marL="1054100" lvl="1" indent="-457200">
              <a:buSzPct val="100000"/>
              <a:buFont typeface="+mj-lt"/>
              <a:buAutoNum type="arabicPeriod"/>
            </a:pPr>
            <a:endParaRPr lang="en-GB" sz="1800" spc="-150" dirty="0">
              <a:latin typeface="Montserrat" pitchFamily="2" charset="77"/>
            </a:endParaRPr>
          </a:p>
          <a:p>
            <a:pPr>
              <a:buSzPct val="100000"/>
            </a:pPr>
            <a:endParaRPr lang="en-GB" sz="1800" spc="-150" dirty="0">
              <a:latin typeface="Montserrat" pitchFamily="2" charset="77"/>
            </a:endParaRPr>
          </a:p>
        </p:txBody>
      </p:sp>
      <p:pic>
        <p:nvPicPr>
          <p:cNvPr id="9" name="Picture Placeholder 8" descr="A person walking with an umbrella in the snow&#10;&#10;Description automatically generated">
            <a:extLst>
              <a:ext uri="{FF2B5EF4-FFF2-40B4-BE49-F238E27FC236}">
                <a16:creationId xmlns:a16="http://schemas.microsoft.com/office/drawing/2014/main" id="{BB0F553B-347A-9602-F9B5-B5F672AFDFDD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23" r="84353"/>
          <a:stretch/>
        </p:blipFill>
        <p:spPr>
          <a:xfrm>
            <a:off x="8608136" y="0"/>
            <a:ext cx="535864" cy="5143500"/>
          </a:xfrm>
        </p:spPr>
      </p:pic>
    </p:spTree>
    <p:extLst>
      <p:ext uri="{BB962C8B-B14F-4D97-AF65-F5344CB8AC3E}">
        <p14:creationId xmlns:p14="http://schemas.microsoft.com/office/powerpoint/2010/main" val="3986467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307A7-69CF-CF6A-B207-2ECECAC11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78457-2294-520C-C5CD-0627B29D8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251" y="234241"/>
            <a:ext cx="7375322" cy="537871"/>
          </a:xfrm>
        </p:spPr>
        <p:txBody>
          <a:bodyPr/>
          <a:lstStyle/>
          <a:p>
            <a:r>
              <a:rPr lang="en-GB" b="1" spc="-150" dirty="0">
                <a:latin typeface="Montserrat" pitchFamily="2" charset="77"/>
              </a:rPr>
              <a:t>Is a weather-based playlist still possible?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3CA5FA15-6BB9-4E10-D0F5-D60FE4A8E6FE}"/>
              </a:ext>
            </a:extLst>
          </p:cNvPr>
          <p:cNvSpPr txBox="1">
            <a:spLocks/>
          </p:cNvSpPr>
          <p:nvPr/>
        </p:nvSpPr>
        <p:spPr>
          <a:xfrm>
            <a:off x="679622" y="1558550"/>
            <a:ext cx="7769127" cy="2957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939800" lvl="1" indent="-342900">
              <a:buSzPct val="100000"/>
              <a:buFont typeface="+mj-lt"/>
              <a:buAutoNum type="arabicPeriod"/>
            </a:pPr>
            <a:r>
              <a:rPr lang="en-GB" sz="1600" spc="-150" dirty="0">
                <a:latin typeface="Montserrat" pitchFamily="2" charset="77"/>
              </a:rPr>
              <a:t>Gather minute-by-minute listening data</a:t>
            </a:r>
          </a:p>
          <a:p>
            <a:pPr lvl="2">
              <a:buSzPct val="100000"/>
            </a:pPr>
            <a:r>
              <a:rPr lang="en-GB" sz="1600" spc="-150" dirty="0">
                <a:latin typeface="Montserrat" pitchFamily="2" charset="77"/>
              </a:rPr>
              <a:t>Real changes in listening patterns based on weather can be tracked</a:t>
            </a:r>
            <a:br>
              <a:rPr lang="en-GB" sz="1600" spc="-150" dirty="0">
                <a:latin typeface="Montserrat" pitchFamily="2" charset="77"/>
              </a:rPr>
            </a:br>
            <a:endParaRPr lang="en-GB" sz="1600" spc="-150" dirty="0">
              <a:latin typeface="Montserrat" pitchFamily="2" charset="77"/>
            </a:endParaRPr>
          </a:p>
          <a:p>
            <a:pPr marL="939800" lvl="1" indent="-342900">
              <a:buSzPct val="100000"/>
              <a:buFont typeface="+mj-lt"/>
              <a:buAutoNum type="arabicPeriod"/>
            </a:pPr>
            <a:r>
              <a:rPr lang="en-GB" sz="1600" spc="-150" dirty="0">
                <a:latin typeface="Montserrat" pitchFamily="2" charset="77"/>
              </a:rPr>
              <a:t>Track how listenership of other mood-based playlists (</a:t>
            </a:r>
            <a:r>
              <a:rPr lang="en-GB" sz="1600" spc="-150" dirty="0" err="1">
                <a:latin typeface="Montserrat" pitchFamily="2" charset="77"/>
              </a:rPr>
              <a:t>e.g</a:t>
            </a:r>
            <a:r>
              <a:rPr lang="en-GB" sz="1600" spc="-150" dirty="0">
                <a:latin typeface="Montserrat" pitchFamily="2" charset="77"/>
              </a:rPr>
              <a:t> </a:t>
            </a:r>
            <a:r>
              <a:rPr lang="en-GB" sz="1600" spc="-150" dirty="0" err="1">
                <a:latin typeface="Montserrat" pitchFamily="2" charset="77"/>
              </a:rPr>
              <a:t>Lofi</a:t>
            </a:r>
            <a:r>
              <a:rPr lang="en-GB" sz="1600" spc="-150" dirty="0">
                <a:latin typeface="Montserrat" pitchFamily="2" charset="77"/>
              </a:rPr>
              <a:t> Beats) change based on weather</a:t>
            </a:r>
            <a:br>
              <a:rPr lang="en-GB" sz="1600" spc="-150" dirty="0">
                <a:latin typeface="Montserrat" pitchFamily="2" charset="77"/>
              </a:rPr>
            </a:br>
            <a:endParaRPr lang="en-GB" sz="1600" spc="-150" dirty="0">
              <a:latin typeface="Montserrat" pitchFamily="2" charset="77"/>
            </a:endParaRPr>
          </a:p>
          <a:p>
            <a:pPr marL="939800" lvl="1" indent="-342900">
              <a:buSzPct val="100000"/>
              <a:buFont typeface="+mj-lt"/>
              <a:buAutoNum type="arabicPeriod"/>
            </a:pPr>
            <a:r>
              <a:rPr lang="en-GB" sz="1600" spc="-150" dirty="0">
                <a:latin typeface="Montserrat" pitchFamily="2" charset="77"/>
              </a:rPr>
              <a:t>Curation can be conducted with more supervision</a:t>
            </a:r>
          </a:p>
          <a:p>
            <a:pPr lvl="2">
              <a:buSzPct val="100000"/>
            </a:pPr>
            <a:r>
              <a:rPr lang="en-GB" sz="1600" spc="-150" dirty="0">
                <a:latin typeface="Montserrat" pitchFamily="2" charset="77"/>
              </a:rPr>
              <a:t>Curation is a complex issue</a:t>
            </a:r>
          </a:p>
          <a:p>
            <a:pPr lvl="2">
              <a:buSzPct val="100000"/>
            </a:pPr>
            <a:r>
              <a:rPr lang="en-GB" sz="1600" spc="-150" dirty="0">
                <a:latin typeface="Montserrat" pitchFamily="2" charset="77"/>
              </a:rPr>
              <a:t>Spotify’s curators can decide on which songs to pair with different weather conditions</a:t>
            </a:r>
          </a:p>
        </p:txBody>
      </p:sp>
      <p:pic>
        <p:nvPicPr>
          <p:cNvPr id="9" name="Picture Placeholder 8" descr="A person walking with an umbrella in the snow&#10;&#10;Description automatically generated">
            <a:extLst>
              <a:ext uri="{FF2B5EF4-FFF2-40B4-BE49-F238E27FC236}">
                <a16:creationId xmlns:a16="http://schemas.microsoft.com/office/drawing/2014/main" id="{1037666B-F873-A5AF-BFA5-CAFA2E06A8D1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23" r="84353"/>
          <a:stretch/>
        </p:blipFill>
        <p:spPr>
          <a:xfrm>
            <a:off x="8608136" y="0"/>
            <a:ext cx="535864" cy="5143500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2E18327-C033-61E1-3F8B-C8A617C75A17}"/>
              </a:ext>
            </a:extLst>
          </p:cNvPr>
          <p:cNvSpPr txBox="1">
            <a:spLocks/>
          </p:cNvSpPr>
          <p:nvPr/>
        </p:nvSpPr>
        <p:spPr>
          <a:xfrm>
            <a:off x="679622" y="627460"/>
            <a:ext cx="7375322" cy="537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rPr lang="en-GB" b="1" spc="-150" dirty="0">
                <a:latin typeface="Montserrat" pitchFamily="2" charset="77"/>
              </a:rPr>
              <a:t>Absolutely. With some help!</a:t>
            </a:r>
          </a:p>
        </p:txBody>
      </p:sp>
    </p:spTree>
    <p:extLst>
      <p:ext uri="{BB962C8B-B14F-4D97-AF65-F5344CB8AC3E}">
        <p14:creationId xmlns:p14="http://schemas.microsoft.com/office/powerpoint/2010/main" val="95361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>
            <a:spLocks noGrp="1"/>
          </p:cNvSpPr>
          <p:nvPr>
            <p:ph type="title"/>
          </p:nvPr>
        </p:nvSpPr>
        <p:spPr>
          <a:xfrm>
            <a:off x="324889" y="417060"/>
            <a:ext cx="4658400" cy="24851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pc="-150" dirty="0">
                <a:solidFill>
                  <a:schemeClr val="tx1"/>
                </a:solidFill>
                <a:latin typeface="Montserrat" pitchFamily="2" charset="77"/>
              </a:rPr>
              <a:t>Q: Music streaming in Japan is more competitive and crowded than ever.</a:t>
            </a:r>
            <a:br>
              <a:rPr lang="en-GB" spc="-150" dirty="0">
                <a:solidFill>
                  <a:schemeClr val="tx1"/>
                </a:solidFill>
                <a:latin typeface="Montserrat" pitchFamily="2" charset="77"/>
              </a:rPr>
            </a:br>
            <a:br>
              <a:rPr lang="en-GB" spc="-150" dirty="0">
                <a:solidFill>
                  <a:schemeClr val="tx1"/>
                </a:solidFill>
                <a:latin typeface="Montserrat" pitchFamily="2" charset="77"/>
              </a:rPr>
            </a:br>
            <a:r>
              <a:rPr lang="en-GB" spc="-150" dirty="0">
                <a:solidFill>
                  <a:schemeClr val="tx1"/>
                </a:solidFill>
                <a:latin typeface="Montserrat" pitchFamily="2" charset="77"/>
              </a:rPr>
              <a:t>How can </a:t>
            </a:r>
            <a:r>
              <a:rPr lang="en-GB" spc="-150" dirty="0">
                <a:solidFill>
                  <a:srgbClr val="00B050"/>
                </a:solidFill>
                <a:latin typeface="Montserrat" pitchFamily="2" charset="77"/>
              </a:rPr>
              <a:t>Spotify</a:t>
            </a:r>
            <a:r>
              <a:rPr lang="en-GB" spc="-150" dirty="0">
                <a:solidFill>
                  <a:schemeClr val="tx1"/>
                </a:solidFill>
                <a:latin typeface="Montserrat" pitchFamily="2" charset="77"/>
              </a:rPr>
              <a:t> maintain competitive advantage?</a:t>
            </a:r>
          </a:p>
        </p:txBody>
      </p:sp>
      <p:sp>
        <p:nvSpPr>
          <p:cNvPr id="13" name="Google Shape;172;p30">
            <a:extLst>
              <a:ext uri="{FF2B5EF4-FFF2-40B4-BE49-F238E27FC236}">
                <a16:creationId xmlns:a16="http://schemas.microsoft.com/office/drawing/2014/main" id="{052E1242-A805-E103-55FC-EF6D5EF6C12E}"/>
              </a:ext>
            </a:extLst>
          </p:cNvPr>
          <p:cNvSpPr txBox="1">
            <a:spLocks/>
          </p:cNvSpPr>
          <p:nvPr/>
        </p:nvSpPr>
        <p:spPr>
          <a:xfrm>
            <a:off x="324889" y="3485442"/>
            <a:ext cx="4917435" cy="1457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rPr lang="en-GB" spc="-150" dirty="0">
                <a:solidFill>
                  <a:schemeClr val="tx1"/>
                </a:solidFill>
                <a:latin typeface="Montserrat" pitchFamily="2" charset="77"/>
              </a:rPr>
              <a:t>A: What if we carved out a </a:t>
            </a:r>
            <a:r>
              <a:rPr lang="en-GB" b="1" spc="-150" dirty="0">
                <a:solidFill>
                  <a:schemeClr val="tx1"/>
                </a:solidFill>
                <a:latin typeface="Montserrat" pitchFamily="2" charset="77"/>
              </a:rPr>
              <a:t>localised</a:t>
            </a:r>
            <a:r>
              <a:rPr lang="en-GB" spc="-150" dirty="0">
                <a:solidFill>
                  <a:schemeClr val="tx1"/>
                </a:solidFill>
                <a:latin typeface="Montserrat" pitchFamily="2" charset="77"/>
              </a:rPr>
              <a:t> niche?</a:t>
            </a:r>
          </a:p>
        </p:txBody>
      </p:sp>
      <p:pic>
        <p:nvPicPr>
          <p:cNvPr id="17" name="Picture Placeholder 16" descr="A person holding a phone and headphones&#10;&#10;Description automatically generated">
            <a:extLst>
              <a:ext uri="{FF2B5EF4-FFF2-40B4-BE49-F238E27FC236}">
                <a16:creationId xmlns:a16="http://schemas.microsoft.com/office/drawing/2014/main" id="{00CF53C1-9671-52FF-AE70-5A7C7D495B18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23" r="23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5B5A5-4A65-1230-0254-2AEAA160C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FD5F8-A196-32C0-76FD-C55D22BB2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894" y="1836171"/>
            <a:ext cx="7375322" cy="537871"/>
          </a:xfrm>
        </p:spPr>
        <p:txBody>
          <a:bodyPr/>
          <a:lstStyle/>
          <a:p>
            <a:pPr algn="ctr"/>
            <a:r>
              <a:rPr lang="en-GB" b="1" spc="-150" dirty="0">
                <a:latin typeface="Montserrat" pitchFamily="2" charset="77"/>
              </a:rPr>
              <a:t>Take this project as a proof of concept.</a:t>
            </a:r>
          </a:p>
        </p:txBody>
      </p:sp>
      <p:pic>
        <p:nvPicPr>
          <p:cNvPr id="9" name="Picture Placeholder 8" descr="A person walking with an umbrella in the snow&#10;&#10;Description automatically generated">
            <a:extLst>
              <a:ext uri="{FF2B5EF4-FFF2-40B4-BE49-F238E27FC236}">
                <a16:creationId xmlns:a16="http://schemas.microsoft.com/office/drawing/2014/main" id="{C8BCECC9-514F-70E4-6E23-3EB87FEE2B88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23" r="84353"/>
          <a:stretch/>
        </p:blipFill>
        <p:spPr>
          <a:xfrm>
            <a:off x="8608136" y="0"/>
            <a:ext cx="535864" cy="5143500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97B09EF-8537-863C-2C5B-029C5EAD7EAD}"/>
              </a:ext>
            </a:extLst>
          </p:cNvPr>
          <p:cNvSpPr txBox="1">
            <a:spLocks/>
          </p:cNvSpPr>
          <p:nvPr/>
        </p:nvSpPr>
        <p:spPr>
          <a:xfrm>
            <a:off x="682894" y="2573128"/>
            <a:ext cx="7375322" cy="931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algn="ctr"/>
            <a:r>
              <a:rPr lang="en-GB" b="1" spc="-150" dirty="0">
                <a:latin typeface="Montserrat" pitchFamily="2" charset="77"/>
              </a:rPr>
              <a:t>Think about what can be achieved with more input!</a:t>
            </a:r>
          </a:p>
        </p:txBody>
      </p:sp>
    </p:spTree>
    <p:extLst>
      <p:ext uri="{BB962C8B-B14F-4D97-AF65-F5344CB8AC3E}">
        <p14:creationId xmlns:p14="http://schemas.microsoft.com/office/powerpoint/2010/main" val="1613677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BEE47758-4269-1BE7-486C-7F3F0035E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>
            <a:extLst>
              <a:ext uri="{FF2B5EF4-FFF2-40B4-BE49-F238E27FC236}">
                <a16:creationId xmlns:a16="http://schemas.microsoft.com/office/drawing/2014/main" id="{C02DFA11-1C8B-AEFD-78B0-328C087E83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2324" y="1063100"/>
            <a:ext cx="7836600" cy="106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pc="-150" dirty="0">
                <a:latin typeface="Montserrat" pitchFamily="2" charset="77"/>
              </a:rPr>
              <a:t>Thank You!</a:t>
            </a:r>
            <a:endParaRPr b="1" spc="-150" dirty="0">
              <a:latin typeface="Montserrat" pitchFamily="2" charset="77"/>
            </a:endParaRPr>
          </a:p>
        </p:txBody>
      </p:sp>
      <p:pic>
        <p:nvPicPr>
          <p:cNvPr id="9" name="Picture 8" descr="A row of cherry blossoms along a river&#10;&#10;Description automatically generated">
            <a:extLst>
              <a:ext uri="{FF2B5EF4-FFF2-40B4-BE49-F238E27FC236}">
                <a16:creationId xmlns:a16="http://schemas.microsoft.com/office/drawing/2014/main" id="{A627C26A-9AAE-79C6-A44D-F326BA62B3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137" b="59867"/>
          <a:stretch/>
        </p:blipFill>
        <p:spPr>
          <a:xfrm>
            <a:off x="0" y="3924561"/>
            <a:ext cx="9143999" cy="1218939"/>
          </a:xfrm>
          <a:prstGeom prst="rect">
            <a:avLst/>
          </a:prstGeom>
        </p:spPr>
      </p:pic>
      <p:pic>
        <p:nvPicPr>
          <p:cNvPr id="3" name="Picture 2" descr="A group of people standing in front of a colorful background&#10;&#10;Description automatically generated">
            <a:extLst>
              <a:ext uri="{FF2B5EF4-FFF2-40B4-BE49-F238E27FC236}">
                <a16:creationId xmlns:a16="http://schemas.microsoft.com/office/drawing/2014/main" id="{7BDC0D02-767A-E759-3143-F3A33676B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528" y="1063100"/>
            <a:ext cx="3677322" cy="212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7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939B4746-7206-00FD-9DD5-324FF6AB7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>
            <a:extLst>
              <a:ext uri="{FF2B5EF4-FFF2-40B4-BE49-F238E27FC236}">
                <a16:creationId xmlns:a16="http://schemas.microsoft.com/office/drawing/2014/main" id="{A6BB500B-0666-2DB7-A241-B222ABD06B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2324" y="1063100"/>
            <a:ext cx="7836600" cy="106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pc="-150" dirty="0">
                <a:latin typeface="Montserrat" pitchFamily="2" charset="77"/>
              </a:rPr>
              <a:t>Appendix</a:t>
            </a:r>
            <a:endParaRPr b="1" spc="-150" dirty="0">
              <a:latin typeface="Montserrat" pitchFamily="2" charset="77"/>
            </a:endParaRPr>
          </a:p>
        </p:txBody>
      </p:sp>
      <p:pic>
        <p:nvPicPr>
          <p:cNvPr id="9" name="Picture 8" descr="A row of cherry blossoms along a river&#10;&#10;Description automatically generated">
            <a:extLst>
              <a:ext uri="{FF2B5EF4-FFF2-40B4-BE49-F238E27FC236}">
                <a16:creationId xmlns:a16="http://schemas.microsoft.com/office/drawing/2014/main" id="{9B679C8B-74AE-DEFF-1F59-168B175CCD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137" b="59867"/>
          <a:stretch/>
        </p:blipFill>
        <p:spPr>
          <a:xfrm>
            <a:off x="0" y="3924561"/>
            <a:ext cx="9143999" cy="121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337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>
            <a:spLocks noGrp="1"/>
          </p:cNvSpPr>
          <p:nvPr>
            <p:ph type="subTitle" idx="1"/>
          </p:nvPr>
        </p:nvSpPr>
        <p:spPr>
          <a:xfrm>
            <a:off x="2495221" y="368250"/>
            <a:ext cx="2076779" cy="21809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Montserrat" pitchFamily="2" charset="77"/>
              </a:rPr>
              <a:t>As of 2024, Japan’s Music Industry has been doing well...</a:t>
            </a:r>
            <a:r>
              <a:rPr lang="en" sz="1600" baseline="30000" dirty="0">
                <a:latin typeface="Montserrat" pitchFamily="2" charset="77"/>
              </a:rPr>
              <a:t>1</a:t>
            </a:r>
            <a:endParaRPr sz="1600" dirty="0">
              <a:latin typeface="Montserrat" pitchFamily="2" charset="77"/>
            </a:endParaRPr>
          </a:p>
        </p:txBody>
      </p:sp>
      <p:sp>
        <p:nvSpPr>
          <p:cNvPr id="195" name="Google Shape;195;p33"/>
          <p:cNvSpPr txBox="1">
            <a:spLocks noGrp="1"/>
          </p:cNvSpPr>
          <p:nvPr>
            <p:ph type="subTitle" idx="2"/>
          </p:nvPr>
        </p:nvSpPr>
        <p:spPr>
          <a:xfrm>
            <a:off x="5620773" y="1267440"/>
            <a:ext cx="2380226" cy="18128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Montserrat" pitchFamily="2" charset="77"/>
              </a:rPr>
              <a:t>As of 2022, music streaming contributed </a:t>
            </a:r>
            <a:r>
              <a:rPr lang="en" sz="2400" b="1" dirty="0">
                <a:solidFill>
                  <a:srgbClr val="00B050"/>
                </a:solidFill>
                <a:latin typeface="Montserrat" pitchFamily="2" charset="77"/>
              </a:rPr>
              <a:t>88.4%</a:t>
            </a:r>
            <a:r>
              <a:rPr lang="en" sz="1600" dirty="0">
                <a:solidFill>
                  <a:srgbClr val="00B050"/>
                </a:solidFill>
                <a:latin typeface="Montserrat" pitchFamily="2" charset="77"/>
              </a:rPr>
              <a:t> </a:t>
            </a:r>
            <a:r>
              <a:rPr lang="en" sz="1600" dirty="0">
                <a:latin typeface="Montserrat" pitchFamily="2" charset="77"/>
              </a:rPr>
              <a:t>of digital music revenue.</a:t>
            </a:r>
            <a:r>
              <a:rPr lang="en" sz="1600" baseline="30000" dirty="0">
                <a:latin typeface="Montserrat" pitchFamily="2" charset="77"/>
              </a:rPr>
              <a:t>2</a:t>
            </a:r>
            <a:r>
              <a:rPr lang="en" sz="1600" dirty="0">
                <a:latin typeface="Montserrat" pitchFamily="2" charset="77"/>
              </a:rPr>
              <a:t> </a:t>
            </a:r>
            <a:endParaRPr sz="1600" dirty="0">
              <a:latin typeface="Montserrat" pitchFamily="2" charset="77"/>
            </a:endParaRPr>
          </a:p>
        </p:txBody>
      </p:sp>
      <p:cxnSp>
        <p:nvCxnSpPr>
          <p:cNvPr id="196" name="Google Shape;196;p33"/>
          <p:cNvCxnSpPr>
            <a:cxnSpLocks/>
          </p:cNvCxnSpPr>
          <p:nvPr/>
        </p:nvCxnSpPr>
        <p:spPr>
          <a:xfrm>
            <a:off x="361164" y="379997"/>
            <a:ext cx="1" cy="2191753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33"/>
          <p:cNvCxnSpPr>
            <a:cxnSpLocks/>
          </p:cNvCxnSpPr>
          <p:nvPr/>
        </p:nvCxnSpPr>
        <p:spPr>
          <a:xfrm>
            <a:off x="5492019" y="1267440"/>
            <a:ext cx="0" cy="1812826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E05ADF2-04CA-33EA-85D9-D43B5243B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68" y="368251"/>
            <a:ext cx="1786585" cy="21809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834AFB-C1F8-6BB2-5D06-63F3F863FAFC}"/>
              </a:ext>
            </a:extLst>
          </p:cNvPr>
          <p:cNvSpPr txBox="1"/>
          <p:nvPr/>
        </p:nvSpPr>
        <p:spPr>
          <a:xfrm>
            <a:off x="361147" y="4650692"/>
            <a:ext cx="8082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baseline="30000" dirty="0">
                <a:solidFill>
                  <a:schemeClr val="tx1"/>
                </a:solidFill>
              </a:rPr>
              <a:t>1</a:t>
            </a:r>
            <a:r>
              <a:rPr lang="en-GB" sz="600" dirty="0">
                <a:solidFill>
                  <a:schemeClr val="tx1"/>
                </a:solidFill>
              </a:rPr>
              <a:t>International Federation of the Phonographic Industry, </a:t>
            </a:r>
            <a:r>
              <a:rPr lang="en-GB" sz="600" dirty="0">
                <a:solidFill>
                  <a:schemeClr val="tx1"/>
                </a:solidFill>
                <a:hlinkClick r:id="rId4"/>
              </a:rPr>
              <a:t>State of the Industry 2025 Report</a:t>
            </a:r>
            <a:endParaRPr lang="en-GB" sz="600" dirty="0">
              <a:solidFill>
                <a:schemeClr val="tx1"/>
              </a:solidFill>
            </a:endParaRPr>
          </a:p>
          <a:p>
            <a:r>
              <a:rPr lang="en-GB" sz="600" baseline="30000" dirty="0">
                <a:solidFill>
                  <a:schemeClr val="tx1"/>
                </a:solidFill>
              </a:rPr>
              <a:t>2</a:t>
            </a:r>
            <a:r>
              <a:rPr lang="en-GB" sz="600" dirty="0">
                <a:solidFill>
                  <a:schemeClr val="tx1"/>
                </a:solidFill>
              </a:rPr>
              <a:t>Recording Industry Association of Japan, </a:t>
            </a:r>
            <a:r>
              <a:rPr lang="en-GB" sz="600" dirty="0">
                <a:solidFill>
                  <a:schemeClr val="tx1"/>
                </a:solidFill>
                <a:hlinkClick r:id="rId5"/>
              </a:rPr>
              <a:t>Year Book 2023</a:t>
            </a:r>
            <a:endParaRPr lang="en-GB" sz="600" dirty="0">
              <a:solidFill>
                <a:schemeClr val="tx1"/>
              </a:solidFill>
            </a:endParaRPr>
          </a:p>
        </p:txBody>
      </p:sp>
      <p:sp>
        <p:nvSpPr>
          <p:cNvPr id="12" name="Google Shape;194;p33">
            <a:extLst>
              <a:ext uri="{FF2B5EF4-FFF2-40B4-BE49-F238E27FC236}">
                <a16:creationId xmlns:a16="http://schemas.microsoft.com/office/drawing/2014/main" id="{E3BFD04A-63D4-BD7A-6D3D-4547937F93C6}"/>
              </a:ext>
            </a:extLst>
          </p:cNvPr>
          <p:cNvSpPr txBox="1">
            <a:spLocks/>
          </p:cNvSpPr>
          <p:nvPr/>
        </p:nvSpPr>
        <p:spPr>
          <a:xfrm>
            <a:off x="579851" y="3260593"/>
            <a:ext cx="7421148" cy="10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SG" b="1" dirty="0">
                <a:solidFill>
                  <a:srgbClr val="00B050"/>
                </a:solidFill>
                <a:latin typeface="Montserrat" pitchFamily="2" charset="77"/>
              </a:rPr>
              <a:t>Localisation</a:t>
            </a:r>
            <a:r>
              <a:rPr lang="en-SG" dirty="0">
                <a:latin typeface="Montserrat" pitchFamily="2" charset="77"/>
              </a:rPr>
              <a:t> as a recent trend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500" b="1" dirty="0">
                <a:latin typeface="Montserrat" pitchFamily="2" charset="77"/>
              </a:rPr>
              <a:t>LINE Music: </a:t>
            </a:r>
            <a:r>
              <a:rPr lang="en-SG" sz="1500" dirty="0">
                <a:latin typeface="Montserrat" pitchFamily="2" charset="77"/>
              </a:rPr>
              <a:t>Fuses J-pop-focused curation with LINE’s popular messaging app</a:t>
            </a:r>
          </a:p>
        </p:txBody>
      </p:sp>
      <p:cxnSp>
        <p:nvCxnSpPr>
          <p:cNvPr id="13" name="Google Shape;196;p33">
            <a:extLst>
              <a:ext uri="{FF2B5EF4-FFF2-40B4-BE49-F238E27FC236}">
                <a16:creationId xmlns:a16="http://schemas.microsoft.com/office/drawing/2014/main" id="{839F442F-859D-8B74-B863-A67E4CB58C59}"/>
              </a:ext>
            </a:extLst>
          </p:cNvPr>
          <p:cNvCxnSpPr>
            <a:cxnSpLocks/>
          </p:cNvCxnSpPr>
          <p:nvPr/>
        </p:nvCxnSpPr>
        <p:spPr>
          <a:xfrm>
            <a:off x="361147" y="3260593"/>
            <a:ext cx="1" cy="1074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09C8C303-30EE-C33C-BB0E-EF6786E90D64}"/>
              </a:ext>
            </a:extLst>
          </p:cNvPr>
          <p:cNvSpPr/>
          <p:nvPr/>
        </p:nvSpPr>
        <p:spPr>
          <a:xfrm>
            <a:off x="579851" y="693019"/>
            <a:ext cx="1786602" cy="2598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 build="p"/>
      <p:bldP spid="195" grpId="0" build="p"/>
      <p:bldP spid="9" grpId="0"/>
      <p:bldP spid="12" grpId="0"/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4FEC2-BC1B-DFEC-1B94-2944F59AA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63671"/>
            <a:ext cx="7288536" cy="620100"/>
          </a:xfrm>
        </p:spPr>
        <p:txBody>
          <a:bodyPr/>
          <a:lstStyle/>
          <a:p>
            <a:pPr algn="ctr"/>
            <a:r>
              <a:rPr lang="en-GB" sz="2800" b="1" spc="-150" dirty="0">
                <a:solidFill>
                  <a:schemeClr val="tx1"/>
                </a:solidFill>
                <a:latin typeface=""/>
              </a:rPr>
              <a:t>Taro-</a:t>
            </a:r>
            <a:r>
              <a:rPr lang="en-GB" sz="2800" b="1" spc="-150" dirty="0" err="1">
                <a:solidFill>
                  <a:schemeClr val="tx1"/>
                </a:solidFill>
                <a:latin typeface=""/>
              </a:rPr>
              <a:t>san</a:t>
            </a:r>
            <a:r>
              <a:rPr lang="en-GB" sz="2800" b="1" spc="-150" dirty="0">
                <a:solidFill>
                  <a:schemeClr val="tx1"/>
                </a:solidFill>
                <a:latin typeface=""/>
              </a:rPr>
              <a:t> Exists!</a:t>
            </a:r>
            <a:endParaRPr lang="en-GB" sz="2800" b="1" spc="-300" dirty="0">
              <a:latin typeface="Montserrat" pitchFamily="2" charset="77"/>
            </a:endParaRPr>
          </a:p>
        </p:txBody>
      </p:sp>
      <p:pic>
        <p:nvPicPr>
          <p:cNvPr id="8" name="Picture Placeholder 7" descr="A car driving on a wet street at night&#10;&#10;Description automatically generated">
            <a:extLst>
              <a:ext uri="{FF2B5EF4-FFF2-40B4-BE49-F238E27FC236}">
                <a16:creationId xmlns:a16="http://schemas.microsoft.com/office/drawing/2014/main" id="{30E5C53A-398E-D7CB-6426-8AED307498EE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39042" b="41366"/>
          <a:stretch/>
        </p:blipFill>
        <p:spPr>
          <a:xfrm>
            <a:off x="0" y="3971984"/>
            <a:ext cx="9141682" cy="1194236"/>
          </a:xfrm>
        </p:spPr>
      </p:pic>
      <p:pic>
        <p:nvPicPr>
          <p:cNvPr id="9" name="Graphic 8" descr="Open quotation mark outline">
            <a:extLst>
              <a:ext uri="{FF2B5EF4-FFF2-40B4-BE49-F238E27FC236}">
                <a16:creationId xmlns:a16="http://schemas.microsoft.com/office/drawing/2014/main" id="{D53BE9C9-5E73-5B78-995C-4F5E43877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208" y="622577"/>
            <a:ext cx="1194237" cy="1194237"/>
          </a:xfrm>
          <a:prstGeom prst="rect">
            <a:avLst/>
          </a:prstGeom>
        </p:spPr>
      </p:pic>
      <p:pic>
        <p:nvPicPr>
          <p:cNvPr id="10" name="Graphic 9" descr="Closed quotation mark outline">
            <a:extLst>
              <a:ext uri="{FF2B5EF4-FFF2-40B4-BE49-F238E27FC236}">
                <a16:creationId xmlns:a16="http://schemas.microsoft.com/office/drawing/2014/main" id="{5EF8AA64-87B3-2D83-76E6-451C4703C8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92022" y="2270519"/>
            <a:ext cx="1194237" cy="11942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597222-4214-CE05-71E2-30C36EDB9F98}"/>
              </a:ext>
            </a:extLst>
          </p:cNvPr>
          <p:cNvSpPr txBox="1"/>
          <p:nvPr/>
        </p:nvSpPr>
        <p:spPr>
          <a:xfrm>
            <a:off x="826326" y="1421087"/>
            <a:ext cx="691902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algn="just"/>
            <a:r>
              <a:rPr lang="en-SG" sz="2200" kern="100" spc="-150" dirty="0">
                <a:solidFill>
                  <a:schemeClr val="tx1"/>
                </a:solidFill>
                <a:effectLst/>
                <a:latin typeface="Montserrat" pitchFamily="2" charset="77"/>
                <a:ea typeface="Aptos" panose="020B0004020202020204" pitchFamily="34" charset="0"/>
                <a:cs typeface="Times New Roman" panose="02020603050405020304" pitchFamily="18" charset="0"/>
              </a:rPr>
              <a:t>... music features reflecting high intensity and positive emotions were </a:t>
            </a:r>
            <a:r>
              <a:rPr lang="en-SG" sz="2200" b="1" kern="100" spc="-150" dirty="0">
                <a:solidFill>
                  <a:schemeClr val="tx1"/>
                </a:solidFill>
                <a:effectLst/>
                <a:latin typeface="Montserrat" pitchFamily="2" charset="77"/>
                <a:ea typeface="Aptos" panose="020B0004020202020204" pitchFamily="34" charset="0"/>
                <a:cs typeface="Times New Roman" panose="02020603050405020304" pitchFamily="18" charset="0"/>
              </a:rPr>
              <a:t>positively associated with daily temperatures and negatively associated with rainfall</a:t>
            </a:r>
            <a:r>
              <a:rPr lang="en-SG" sz="2200" b="1" kern="100" spc="-150" dirty="0">
                <a:solidFill>
                  <a:schemeClr val="tx1"/>
                </a:solidFill>
                <a:latin typeface="Montserrat" pitchFamily="2" charset="77"/>
                <a:ea typeface="Aptos" panose="020B0004020202020204" pitchFamily="34" charset="0"/>
                <a:cs typeface="Times New Roman" panose="02020603050405020304" pitchFamily="18" charset="0"/>
              </a:rPr>
              <a:t>...</a:t>
            </a:r>
            <a:endParaRPr lang="en-SG" sz="2200" kern="100" spc="-150" dirty="0">
              <a:solidFill>
                <a:schemeClr val="tx1"/>
              </a:solidFill>
              <a:effectLst/>
              <a:latin typeface="Montserrat" pitchFamily="2" charset="77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012FD1-B7E1-0CB1-51E7-0A33AE321143}"/>
              </a:ext>
            </a:extLst>
          </p:cNvPr>
          <p:cNvSpPr txBox="1"/>
          <p:nvPr/>
        </p:nvSpPr>
        <p:spPr>
          <a:xfrm>
            <a:off x="1270120" y="2928869"/>
            <a:ext cx="6605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Anglada</a:t>
            </a:r>
            <a:r>
              <a:rPr lang="en-SG" sz="9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-Tort, M., Lee, H., Krause, A. E., &amp; North, A. C. (2023). Here comes the sun: Music features of popular songs reflect prevailing weather conditions. </a:t>
            </a:r>
            <a:r>
              <a:rPr lang="en-SG" sz="900" i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Royal Society Open Science</a:t>
            </a:r>
            <a:r>
              <a:rPr lang="en-SG" sz="9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SG" sz="900" i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SG" sz="9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(5). https://</a:t>
            </a:r>
            <a:r>
              <a:rPr lang="en-SG" sz="9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doi.org</a:t>
            </a:r>
            <a:r>
              <a:rPr lang="en-SG" sz="9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/10.1098/rsos.221443 </a:t>
            </a:r>
          </a:p>
        </p:txBody>
      </p:sp>
    </p:spTree>
    <p:extLst>
      <p:ext uri="{BB962C8B-B14F-4D97-AF65-F5344CB8AC3E}">
        <p14:creationId xmlns:p14="http://schemas.microsoft.com/office/powerpoint/2010/main" val="3670219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7A850-6379-7664-9D2C-E084EEA4F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1982C-2C21-C2DE-1264-65C39054F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4077" y="1000011"/>
            <a:ext cx="6676883" cy="3848898"/>
          </a:xfrm>
        </p:spPr>
        <p:txBody>
          <a:bodyPr anchor="t"/>
          <a:lstStyle/>
          <a:p>
            <a:r>
              <a:rPr lang="en-GB" sz="1800" b="1" spc="-150" dirty="0">
                <a:latin typeface="Montserrat" pitchFamily="2" charset="77"/>
              </a:rPr>
              <a:t>Spotify Dataset</a:t>
            </a:r>
            <a:br>
              <a:rPr lang="en-GB" sz="1800" b="1" spc="-150" dirty="0">
                <a:latin typeface="Montserrat" pitchFamily="2" charset="77"/>
              </a:rPr>
            </a:br>
            <a:endParaRPr lang="en-GB" sz="1800" b="1" spc="-150" dirty="0">
              <a:latin typeface="Montserrat" pitchFamily="2" charset="77"/>
            </a:endParaRPr>
          </a:p>
          <a:p>
            <a:pPr lvl="1"/>
            <a:r>
              <a:rPr lang="en-GB" sz="1200" dirty="0">
                <a:latin typeface="Montserrat" pitchFamily="2" charset="77"/>
              </a:rPr>
              <a:t>Japan data was isolated to form the base music dataset</a:t>
            </a:r>
            <a:br>
              <a:rPr lang="en-GB" sz="1200" dirty="0">
                <a:latin typeface="Montserrat" pitchFamily="2" charset="77"/>
              </a:rPr>
            </a:br>
            <a:endParaRPr lang="en-GB" sz="1200" dirty="0">
              <a:latin typeface="Montserrat" pitchFamily="2" charset="77"/>
            </a:endParaRPr>
          </a:p>
          <a:p>
            <a:pPr lvl="1"/>
            <a:r>
              <a:rPr lang="en-GB" sz="1200" dirty="0">
                <a:latin typeface="Montserrat" pitchFamily="2" charset="77"/>
              </a:rPr>
              <a:t>3 duplicates were identified and removed(same song &amp; artist under different song title)</a:t>
            </a:r>
            <a:br>
              <a:rPr lang="en-GB" sz="1200" dirty="0">
                <a:latin typeface="Montserrat" pitchFamily="2" charset="77"/>
              </a:rPr>
            </a:br>
            <a:endParaRPr lang="en-GB" sz="1200" dirty="0">
              <a:latin typeface="Montserrat" pitchFamily="2" charset="77"/>
            </a:endParaRPr>
          </a:p>
          <a:p>
            <a:pPr lvl="1"/>
            <a:r>
              <a:rPr lang="en-GB" sz="1200" dirty="0">
                <a:latin typeface="Montserrat" pitchFamily="2" charset="77"/>
              </a:rPr>
              <a:t>No null values</a:t>
            </a:r>
          </a:p>
          <a:p>
            <a:pPr lvl="1"/>
            <a:endParaRPr lang="en-GB" sz="1200" dirty="0">
              <a:latin typeface="Montserrat" pitchFamily="2" charset="77"/>
            </a:endParaRPr>
          </a:p>
          <a:p>
            <a:pPr lvl="1"/>
            <a:r>
              <a:rPr lang="en-GB" sz="1200" dirty="0">
                <a:latin typeface="Montserrat" pitchFamily="2" charset="77"/>
              </a:rPr>
              <a:t>Inaccurate data types corrected</a:t>
            </a:r>
          </a:p>
          <a:p>
            <a:pPr lvl="1"/>
            <a:endParaRPr lang="en-GB" sz="1200" dirty="0">
              <a:latin typeface="Montserrat" pitchFamily="2" charset="77"/>
            </a:endParaRPr>
          </a:p>
          <a:p>
            <a:r>
              <a:rPr lang="en-GB" sz="1800" b="1" spc="-150" dirty="0">
                <a:latin typeface="Montserrat" pitchFamily="2" charset="77"/>
              </a:rPr>
              <a:t>Weather Dataset</a:t>
            </a:r>
            <a:br>
              <a:rPr lang="en-GB" sz="1800" b="1" spc="-150" dirty="0">
                <a:latin typeface="Montserrat" pitchFamily="2" charset="77"/>
              </a:rPr>
            </a:br>
            <a:endParaRPr lang="en-GB" sz="1800" b="1" spc="-150" dirty="0">
              <a:latin typeface="Montserrat" pitchFamily="2" charset="77"/>
            </a:endParaRPr>
          </a:p>
          <a:p>
            <a:pPr lvl="1"/>
            <a:r>
              <a:rPr lang="en-GB" sz="1200" dirty="0">
                <a:latin typeface="Montserrat" pitchFamily="2" charset="77"/>
              </a:rPr>
              <a:t>No null values or duplicate values/rows</a:t>
            </a:r>
            <a:br>
              <a:rPr lang="en-GB" sz="1200" dirty="0">
                <a:latin typeface="Montserrat" pitchFamily="2" charset="77"/>
              </a:rPr>
            </a:br>
            <a:endParaRPr lang="en-GB" sz="1200" dirty="0">
              <a:latin typeface="Montserrat" pitchFamily="2" charset="77"/>
            </a:endParaRPr>
          </a:p>
          <a:p>
            <a:pPr lvl="1"/>
            <a:r>
              <a:rPr lang="en-GB" sz="1200" dirty="0">
                <a:latin typeface="Montserrat" pitchFamily="2" charset="77"/>
              </a:rPr>
              <a:t>Time-related columns converted to datetime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4BCD59C-D2F1-DA25-6CAD-190A3FE11C62}"/>
              </a:ext>
            </a:extLst>
          </p:cNvPr>
          <p:cNvSpPr txBox="1">
            <a:spLocks/>
          </p:cNvSpPr>
          <p:nvPr/>
        </p:nvSpPr>
        <p:spPr>
          <a:xfrm>
            <a:off x="1004077" y="127012"/>
            <a:ext cx="6676883" cy="872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algn="ctr"/>
            <a:r>
              <a:rPr lang="en-GB" sz="3500" b="1" spc="-150" dirty="0">
                <a:latin typeface="Montserrat" pitchFamily="2" charset="77"/>
              </a:rPr>
              <a:t>Data Cleaning</a:t>
            </a:r>
          </a:p>
        </p:txBody>
      </p:sp>
      <p:pic>
        <p:nvPicPr>
          <p:cNvPr id="2" name="Picture Placeholder 7" descr="A car parked on a street in the snow&#10;&#10;Description automatically generated">
            <a:extLst>
              <a:ext uri="{FF2B5EF4-FFF2-40B4-BE49-F238E27FC236}">
                <a16:creationId xmlns:a16="http://schemas.microsoft.com/office/drawing/2014/main" id="{69A481F0-8107-5D70-C6D7-C84556169D12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67044" r="23"/>
          <a:stretch/>
        </p:blipFill>
        <p:spPr>
          <a:xfrm>
            <a:off x="8014447" y="0"/>
            <a:ext cx="1129502" cy="5143500"/>
          </a:xfrm>
        </p:spPr>
      </p:pic>
    </p:spTree>
    <p:extLst>
      <p:ext uri="{BB962C8B-B14F-4D97-AF65-F5344CB8AC3E}">
        <p14:creationId xmlns:p14="http://schemas.microsoft.com/office/powerpoint/2010/main" val="2209526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31500252-6862-A2CE-1446-E9C31D807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>
            <a:extLst>
              <a:ext uri="{FF2B5EF4-FFF2-40B4-BE49-F238E27FC236}">
                <a16:creationId xmlns:a16="http://schemas.microsoft.com/office/drawing/2014/main" id="{7FC9FBB7-521D-0AE1-F80F-E7DE0ED46A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2324" y="1063100"/>
            <a:ext cx="7836600" cy="106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pc="-150" dirty="0">
                <a:latin typeface="Montserrat" pitchFamily="2" charset="77"/>
              </a:rPr>
              <a:t>Exploratory Data Analysis (Weather)</a:t>
            </a:r>
            <a:endParaRPr b="1" spc="-150" dirty="0">
              <a:latin typeface="Montserrat" pitchFamily="2" charset="77"/>
            </a:endParaRPr>
          </a:p>
        </p:txBody>
      </p:sp>
      <p:pic>
        <p:nvPicPr>
          <p:cNvPr id="9" name="Picture 8" descr="A row of cherry blossoms along a river&#10;&#10;Description automatically generated">
            <a:extLst>
              <a:ext uri="{FF2B5EF4-FFF2-40B4-BE49-F238E27FC236}">
                <a16:creationId xmlns:a16="http://schemas.microsoft.com/office/drawing/2014/main" id="{C222933C-0A85-A611-D4BA-49A4C7FDBB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137" b="59867"/>
          <a:stretch/>
        </p:blipFill>
        <p:spPr>
          <a:xfrm>
            <a:off x="0" y="3924561"/>
            <a:ext cx="9143999" cy="121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05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1F91C-40EB-72E4-6F8F-57293B985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showing the growth of the stock market&#10;&#10;Description automatically generated">
            <a:extLst>
              <a:ext uri="{FF2B5EF4-FFF2-40B4-BE49-F238E27FC236}">
                <a16:creationId xmlns:a16="http://schemas.microsoft.com/office/drawing/2014/main" id="{84678505-C1E6-29B5-7ADE-9F21BA5400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063575"/>
            <a:ext cx="4013736" cy="15804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14CEB-02EE-2ED9-99B6-E73D52C8D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6438" y="1862349"/>
            <a:ext cx="3671932" cy="1769754"/>
          </a:xfrm>
        </p:spPr>
        <p:txBody>
          <a:bodyPr anchor="t"/>
          <a:lstStyle/>
          <a:p>
            <a:pPr marL="139700" indent="0">
              <a:buNone/>
            </a:pPr>
            <a:r>
              <a:rPr lang="en-GB" b="1" dirty="0">
                <a:latin typeface="Montserrat" pitchFamily="2" charset="77"/>
              </a:rPr>
              <a:t>Mean temperature </a:t>
            </a:r>
            <a:r>
              <a:rPr lang="en-GB" dirty="0">
                <a:latin typeface="Montserrat" pitchFamily="2" charset="77"/>
              </a:rPr>
              <a:t>and </a:t>
            </a:r>
            <a:r>
              <a:rPr lang="en-GB" b="1" dirty="0">
                <a:latin typeface="Montserrat" pitchFamily="2" charset="77"/>
              </a:rPr>
              <a:t>daylight duration </a:t>
            </a:r>
            <a:r>
              <a:rPr lang="en-GB" dirty="0">
                <a:latin typeface="Montserrat" pitchFamily="2" charset="77"/>
              </a:rPr>
              <a:t>both demonstrated consistent patterns throughout the year:</a:t>
            </a:r>
          </a:p>
          <a:p>
            <a:pPr marL="139700" indent="0">
              <a:buNone/>
            </a:pPr>
            <a:endParaRPr lang="en-GB" b="1" dirty="0">
              <a:latin typeface="Montserrat" pitchFamily="2" charset="77"/>
            </a:endParaRPr>
          </a:p>
          <a:p>
            <a:r>
              <a:rPr lang="en-GB" dirty="0">
                <a:latin typeface="Montserrat" pitchFamily="2" charset="77"/>
              </a:rPr>
              <a:t>Highest between July and August (Summer)</a:t>
            </a:r>
            <a:br>
              <a:rPr lang="en-GB" dirty="0">
                <a:latin typeface="Montserrat" pitchFamily="2" charset="77"/>
              </a:rPr>
            </a:br>
            <a:endParaRPr lang="en-GB" dirty="0">
              <a:latin typeface="Montserrat" pitchFamily="2" charset="77"/>
            </a:endParaRPr>
          </a:p>
          <a:p>
            <a:r>
              <a:rPr lang="en-GB" dirty="0">
                <a:latin typeface="Montserrat" pitchFamily="2" charset="77"/>
              </a:rPr>
              <a:t>Lowest between December and January (Winter)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7E75CD-5281-BA8C-8805-16B0F2CE0AFD}"/>
              </a:ext>
            </a:extLst>
          </p:cNvPr>
          <p:cNvSpPr txBox="1"/>
          <p:nvPr/>
        </p:nvSpPr>
        <p:spPr>
          <a:xfrm>
            <a:off x="4571998" y="2658548"/>
            <a:ext cx="40137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>
                <a:solidFill>
                  <a:schemeClr val="tx1"/>
                </a:solidFill>
                <a:latin typeface="Montserrat" pitchFamily="2" charset="77"/>
              </a:rPr>
              <a:t>Mean temperature in Tokyo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9F36A9-1AFE-89EC-98B5-4ADA625AAD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1" b="8374"/>
          <a:stretch/>
        </p:blipFill>
        <p:spPr>
          <a:xfrm>
            <a:off x="4571998" y="3121640"/>
            <a:ext cx="4013735" cy="14416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23C066-6264-8CCA-C182-4E39FC31685E}"/>
              </a:ext>
            </a:extLst>
          </p:cNvPr>
          <p:cNvSpPr txBox="1"/>
          <p:nvPr/>
        </p:nvSpPr>
        <p:spPr>
          <a:xfrm>
            <a:off x="4571997" y="4577814"/>
            <a:ext cx="40137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>
                <a:solidFill>
                  <a:schemeClr val="tx1"/>
                </a:solidFill>
                <a:latin typeface="Montserrat" pitchFamily="2" charset="77"/>
              </a:rPr>
              <a:t>Daylight duration in Tokyo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842C2E4-E499-5895-F3D7-5DAD0BBF61CE}"/>
              </a:ext>
            </a:extLst>
          </p:cNvPr>
          <p:cNvSpPr txBox="1">
            <a:spLocks/>
          </p:cNvSpPr>
          <p:nvPr/>
        </p:nvSpPr>
        <p:spPr>
          <a:xfrm>
            <a:off x="579863" y="127012"/>
            <a:ext cx="7861610" cy="872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algn="ctr"/>
            <a:r>
              <a:rPr lang="en-GB" sz="3500" b="1" spc="-150" dirty="0">
                <a:latin typeface="Montserrat" pitchFamily="2" charset="77"/>
              </a:rPr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163921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5BA17-6CD0-6A27-B293-385356AB4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48D672-6A0C-134F-ED7D-68BF1193B1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8430" y="2061348"/>
            <a:ext cx="3725588" cy="1281511"/>
          </a:xfrm>
        </p:spPr>
        <p:txBody>
          <a:bodyPr anchor="t"/>
          <a:lstStyle/>
          <a:p>
            <a:pPr marL="139700" indent="0">
              <a:buNone/>
            </a:pPr>
            <a:r>
              <a:rPr lang="en-GB" b="1" dirty="0">
                <a:latin typeface="Montserrat" pitchFamily="2" charset="77"/>
              </a:rPr>
              <a:t>Precipitation</a:t>
            </a:r>
            <a:r>
              <a:rPr lang="en-GB" dirty="0">
                <a:latin typeface="Montserrat" pitchFamily="2" charset="77"/>
              </a:rPr>
              <a:t>: A general pattern was most obvious when viewed from a monthly basis</a:t>
            </a:r>
            <a:br>
              <a:rPr lang="en-GB" dirty="0">
                <a:latin typeface="Montserrat" pitchFamily="2" charset="77"/>
              </a:rPr>
            </a:br>
            <a:endParaRPr lang="en-GB" dirty="0">
              <a:latin typeface="Montserrat" pitchFamily="2" charset="77"/>
            </a:endParaRPr>
          </a:p>
          <a:p>
            <a:r>
              <a:rPr lang="en-GB" dirty="0">
                <a:latin typeface="Montserrat" pitchFamily="2" charset="77"/>
              </a:rPr>
              <a:t>Highest between May and June</a:t>
            </a:r>
            <a:br>
              <a:rPr lang="en-GB" dirty="0">
                <a:latin typeface="Montserrat" pitchFamily="2" charset="77"/>
              </a:rPr>
            </a:br>
            <a:endParaRPr lang="en-GB" dirty="0">
              <a:latin typeface="Montserrat" pitchFamily="2" charset="77"/>
            </a:endParaRPr>
          </a:p>
          <a:p>
            <a:r>
              <a:rPr lang="en-GB" dirty="0">
                <a:latin typeface="Montserrat" pitchFamily="2" charset="77"/>
              </a:rPr>
              <a:t>Lowest between January and February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991A51-6A1F-7F55-7261-B8BA84FFCE81}"/>
              </a:ext>
            </a:extLst>
          </p:cNvPr>
          <p:cNvSpPr txBox="1"/>
          <p:nvPr/>
        </p:nvSpPr>
        <p:spPr>
          <a:xfrm>
            <a:off x="4810764" y="3096638"/>
            <a:ext cx="3254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>
                <a:solidFill>
                  <a:schemeClr val="tx1"/>
                </a:solidFill>
                <a:latin typeface="Montserrat" pitchFamily="2" charset="77"/>
              </a:rPr>
              <a:t>Monthly precipitation in Tokyo</a:t>
            </a:r>
          </a:p>
        </p:txBody>
      </p:sp>
      <p:pic>
        <p:nvPicPr>
          <p:cNvPr id="4" name="Picture 3" descr="A graph of a number of columns&#10;&#10;Description automatically generated with medium confidence">
            <a:extLst>
              <a:ext uri="{FF2B5EF4-FFF2-40B4-BE49-F238E27FC236}">
                <a16:creationId xmlns:a16="http://schemas.microsoft.com/office/drawing/2014/main" id="{4B3A972C-0436-6D52-41CE-07FA59E6CC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772" y="2046862"/>
            <a:ext cx="4298498" cy="104977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4350B09-9E11-7E9E-706E-60582A726338}"/>
              </a:ext>
            </a:extLst>
          </p:cNvPr>
          <p:cNvSpPr txBox="1">
            <a:spLocks/>
          </p:cNvSpPr>
          <p:nvPr/>
        </p:nvSpPr>
        <p:spPr>
          <a:xfrm>
            <a:off x="579863" y="127012"/>
            <a:ext cx="7861610" cy="872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algn="ctr"/>
            <a:r>
              <a:rPr lang="en-GB" sz="3500" b="1" spc="-150" dirty="0">
                <a:latin typeface="Montserrat" pitchFamily="2" charset="77"/>
              </a:rPr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815600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FC269-C1EF-8298-B5AD-B9D03EBEA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589867B-3571-CD02-D8C7-ACD0E8A7BC5E}"/>
              </a:ext>
            </a:extLst>
          </p:cNvPr>
          <p:cNvSpPr txBox="1">
            <a:spLocks/>
          </p:cNvSpPr>
          <p:nvPr/>
        </p:nvSpPr>
        <p:spPr>
          <a:xfrm>
            <a:off x="579863" y="127012"/>
            <a:ext cx="7861610" cy="872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algn="ctr"/>
            <a:r>
              <a:rPr lang="en-GB" sz="3500" b="1" spc="-150" dirty="0">
                <a:latin typeface="Montserrat" pitchFamily="2" charset="77"/>
              </a:rPr>
              <a:t>Exploratory 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35337-916C-494C-81DF-3323822E0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9863" y="1335079"/>
            <a:ext cx="7861610" cy="2473341"/>
          </a:xfrm>
        </p:spPr>
        <p:txBody>
          <a:bodyPr anchor="t"/>
          <a:lstStyle/>
          <a:p>
            <a:pPr marL="139700" indent="0">
              <a:buNone/>
            </a:pPr>
            <a:r>
              <a:rPr lang="en-GB" sz="1800" dirty="0">
                <a:latin typeface="Montserrat" pitchFamily="2" charset="77"/>
              </a:rPr>
              <a:t>Later, we can try focusing on the following measures to optimise our model:</a:t>
            </a:r>
            <a:br>
              <a:rPr lang="en-GB" sz="1800" dirty="0">
                <a:latin typeface="Montserrat" pitchFamily="2" charset="77"/>
              </a:rPr>
            </a:br>
            <a:endParaRPr lang="en-GB" sz="1800" dirty="0">
              <a:latin typeface="Montserrat" pitchFamily="2" charset="77"/>
            </a:endParaRPr>
          </a:p>
          <a:p>
            <a:r>
              <a:rPr lang="en-GB" sz="1800" b="1" dirty="0">
                <a:latin typeface="Montserrat" pitchFamily="2" charset="77"/>
              </a:rPr>
              <a:t>Temperature</a:t>
            </a:r>
            <a:br>
              <a:rPr lang="en-GB" sz="1800" b="1" dirty="0">
                <a:latin typeface="Montserrat" pitchFamily="2" charset="77"/>
              </a:rPr>
            </a:br>
            <a:endParaRPr lang="en-GB" sz="1800" b="1" dirty="0">
              <a:latin typeface="Montserrat" pitchFamily="2" charset="77"/>
            </a:endParaRPr>
          </a:p>
          <a:p>
            <a:r>
              <a:rPr lang="en-GB" sz="1800" b="1" dirty="0">
                <a:latin typeface="Montserrat" pitchFamily="2" charset="77"/>
              </a:rPr>
              <a:t>Sunlight Duration</a:t>
            </a:r>
            <a:br>
              <a:rPr lang="en-GB" sz="1800" b="1" dirty="0">
                <a:latin typeface="Montserrat" pitchFamily="2" charset="77"/>
              </a:rPr>
            </a:br>
            <a:endParaRPr lang="en-GB" sz="1800" b="1" dirty="0">
              <a:latin typeface="Montserrat" pitchFamily="2" charset="77"/>
            </a:endParaRPr>
          </a:p>
          <a:p>
            <a:r>
              <a:rPr lang="en-GB" sz="1800" b="1" dirty="0">
                <a:latin typeface="Montserrat" pitchFamily="2" charset="77"/>
              </a:rPr>
              <a:t>Precipitation</a:t>
            </a:r>
            <a:endParaRPr lang="en-GB" sz="18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04146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FC79D740-DD31-1418-233F-0D25AA06B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>
            <a:extLst>
              <a:ext uri="{FF2B5EF4-FFF2-40B4-BE49-F238E27FC236}">
                <a16:creationId xmlns:a16="http://schemas.microsoft.com/office/drawing/2014/main" id="{F463A53C-A920-E97F-0CFC-6576752A92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193" y="326759"/>
            <a:ext cx="3772978" cy="565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pc="-150" dirty="0">
                <a:solidFill>
                  <a:schemeClr val="tx1"/>
                </a:solidFill>
                <a:latin typeface="Montserrat" pitchFamily="2" charset="77"/>
              </a:rPr>
              <a:t>Persona #1: </a:t>
            </a:r>
            <a:r>
              <a:rPr lang="en-GB" b="1" spc="-150" dirty="0">
                <a:solidFill>
                  <a:schemeClr val="tx1"/>
                </a:solidFill>
                <a:latin typeface="Montserrat" pitchFamily="2" charset="77"/>
              </a:rPr>
              <a:t>Taro-</a:t>
            </a:r>
            <a:r>
              <a:rPr lang="en-GB" b="1" spc="-150" dirty="0" err="1">
                <a:solidFill>
                  <a:schemeClr val="tx1"/>
                </a:solidFill>
                <a:latin typeface="Montserrat" pitchFamily="2" charset="77"/>
              </a:rPr>
              <a:t>san</a:t>
            </a:r>
            <a:endParaRPr lang="en-GB" b="1" spc="-150" dirty="0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13" name="Google Shape;172;p30">
            <a:extLst>
              <a:ext uri="{FF2B5EF4-FFF2-40B4-BE49-F238E27FC236}">
                <a16:creationId xmlns:a16="http://schemas.microsoft.com/office/drawing/2014/main" id="{32E121C9-4977-4892-C777-0B8FB2C864ED}"/>
              </a:ext>
            </a:extLst>
          </p:cNvPr>
          <p:cNvSpPr txBox="1">
            <a:spLocks/>
          </p:cNvSpPr>
          <p:nvPr/>
        </p:nvSpPr>
        <p:spPr>
          <a:xfrm>
            <a:off x="275193" y="891832"/>
            <a:ext cx="4242086" cy="1939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457200" indent="-457200">
              <a:buSzPct val="130000"/>
              <a:buFont typeface="Arial" panose="020B0604020202020204" pitchFamily="34" charset="0"/>
              <a:buChar char="•"/>
            </a:pPr>
            <a:r>
              <a:rPr lang="en-GB" sz="1600" spc="-150" dirty="0">
                <a:solidFill>
                  <a:schemeClr val="tx1"/>
                </a:solidFill>
                <a:latin typeface="Montserrat" pitchFamily="2" charset="77"/>
              </a:rPr>
              <a:t>Rainy days:  Warm, cozy music</a:t>
            </a:r>
            <a:br>
              <a:rPr lang="en-GB" sz="1600" spc="-150" dirty="0">
                <a:solidFill>
                  <a:schemeClr val="tx1"/>
                </a:solidFill>
                <a:latin typeface="Montserrat" pitchFamily="2" charset="77"/>
              </a:rPr>
            </a:br>
            <a:endParaRPr lang="en-GB" sz="1600" spc="-150" dirty="0">
              <a:solidFill>
                <a:schemeClr val="tx1"/>
              </a:solidFill>
              <a:latin typeface="Montserrat" pitchFamily="2" charset="77"/>
            </a:endParaRPr>
          </a:p>
          <a:p>
            <a:pPr marL="457200" indent="-457200">
              <a:buSzPct val="130000"/>
              <a:buFont typeface="Arial" panose="020B0604020202020204" pitchFamily="34" charset="0"/>
              <a:buChar char="•"/>
            </a:pPr>
            <a:r>
              <a:rPr lang="en-GB" sz="1600" spc="-150" dirty="0">
                <a:solidFill>
                  <a:schemeClr val="tx1"/>
                </a:solidFill>
                <a:latin typeface="Montserrat" pitchFamily="2" charset="77"/>
              </a:rPr>
              <a:t>Sunny days: upbeat and energetic music</a:t>
            </a:r>
          </a:p>
          <a:p>
            <a:pPr marL="457200" indent="-457200">
              <a:buSzPct val="130000"/>
              <a:buFont typeface="Arial" panose="020B0604020202020204" pitchFamily="34" charset="0"/>
              <a:buChar char="•"/>
            </a:pPr>
            <a:endParaRPr lang="en-GB" sz="1600" spc="-150" dirty="0">
              <a:solidFill>
                <a:schemeClr val="tx1"/>
              </a:solidFill>
              <a:latin typeface="Montserrat" pitchFamily="2" charset="77"/>
            </a:endParaRPr>
          </a:p>
          <a:p>
            <a:pPr marL="457200" indent="-457200">
              <a:buSzPct val="130000"/>
              <a:buFont typeface="Arial" panose="020B0604020202020204" pitchFamily="34" charset="0"/>
              <a:buChar char="•"/>
            </a:pPr>
            <a:r>
              <a:rPr lang="en-GB" sz="1600" spc="-150" dirty="0">
                <a:solidFill>
                  <a:schemeClr val="tx1"/>
                </a:solidFill>
                <a:latin typeface="Montserrat" pitchFamily="2" charset="77"/>
              </a:rPr>
              <a:t>Doesn’t want to keep making new playlists to hear what he wants when he wants  when the weather is right</a:t>
            </a:r>
          </a:p>
        </p:txBody>
      </p:sp>
      <p:pic>
        <p:nvPicPr>
          <p:cNvPr id="5" name="Picture Placeholder 4" descr="People walking on a wet street&#10;&#10;Description automatically generated">
            <a:extLst>
              <a:ext uri="{FF2B5EF4-FFF2-40B4-BE49-F238E27FC236}">
                <a16:creationId xmlns:a16="http://schemas.microsoft.com/office/drawing/2014/main" id="{7FDCFD1C-E628-5FC0-BA10-612644EC437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23" r="23"/>
          <a:stretch>
            <a:fillRect/>
          </a:stretch>
        </p:blipFill>
        <p:spPr/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8BA32F0-A472-3849-9594-968265237D5C}"/>
              </a:ext>
            </a:extLst>
          </p:cNvPr>
          <p:cNvSpPr/>
          <p:nvPr/>
        </p:nvSpPr>
        <p:spPr>
          <a:xfrm>
            <a:off x="6096000" y="2472267"/>
            <a:ext cx="541867" cy="11514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0B2AA7-EE5C-17E1-2B1C-3CA1A85CC242}"/>
              </a:ext>
            </a:extLst>
          </p:cNvPr>
          <p:cNvCxnSpPr>
            <a:cxnSpLocks/>
          </p:cNvCxnSpPr>
          <p:nvPr/>
        </p:nvCxnSpPr>
        <p:spPr>
          <a:xfrm>
            <a:off x="5375868" y="1698171"/>
            <a:ext cx="834013" cy="7740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BABBF4B-C9AB-42A0-9F25-B68D84CA587C}"/>
              </a:ext>
            </a:extLst>
          </p:cNvPr>
          <p:cNvSpPr txBox="1"/>
          <p:nvPr/>
        </p:nvSpPr>
        <p:spPr>
          <a:xfrm>
            <a:off x="4566975" y="1390394"/>
            <a:ext cx="98771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500" spc="-150" dirty="0">
                <a:solidFill>
                  <a:schemeClr val="tx1"/>
                </a:solidFill>
                <a:latin typeface="Montserrat" pitchFamily="2" charset="77"/>
              </a:rPr>
              <a:t>Here he is!</a:t>
            </a:r>
          </a:p>
        </p:txBody>
      </p:sp>
      <p:sp>
        <p:nvSpPr>
          <p:cNvPr id="2" name="Google Shape;172;p30">
            <a:extLst>
              <a:ext uri="{FF2B5EF4-FFF2-40B4-BE49-F238E27FC236}">
                <a16:creationId xmlns:a16="http://schemas.microsoft.com/office/drawing/2014/main" id="{9DEFA528-C835-225C-68CF-AF54F9A366E9}"/>
              </a:ext>
            </a:extLst>
          </p:cNvPr>
          <p:cNvSpPr txBox="1">
            <a:spLocks/>
          </p:cNvSpPr>
          <p:nvPr/>
        </p:nvSpPr>
        <p:spPr>
          <a:xfrm>
            <a:off x="378427" y="3058660"/>
            <a:ext cx="3772978" cy="565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rPr lang="en-GB" spc="-150" dirty="0">
                <a:solidFill>
                  <a:schemeClr val="tx1"/>
                </a:solidFill>
                <a:latin typeface="Montserrat" pitchFamily="2" charset="77"/>
              </a:rPr>
              <a:t>Persona #2: </a:t>
            </a:r>
            <a:r>
              <a:rPr lang="en-GB" b="1" spc="-150" dirty="0">
                <a:solidFill>
                  <a:schemeClr val="tx1"/>
                </a:solidFill>
                <a:latin typeface="Montserrat" pitchFamily="2" charset="77"/>
              </a:rPr>
              <a:t>Kenzo-</a:t>
            </a:r>
            <a:r>
              <a:rPr lang="en-GB" b="1" spc="-150" dirty="0" err="1">
                <a:solidFill>
                  <a:schemeClr val="tx1"/>
                </a:solidFill>
                <a:latin typeface="Montserrat" pitchFamily="2" charset="77"/>
              </a:rPr>
              <a:t>san</a:t>
            </a:r>
            <a:endParaRPr lang="en-GB" b="1" spc="-150" dirty="0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3" name="Google Shape;172;p30">
            <a:extLst>
              <a:ext uri="{FF2B5EF4-FFF2-40B4-BE49-F238E27FC236}">
                <a16:creationId xmlns:a16="http://schemas.microsoft.com/office/drawing/2014/main" id="{620B8F23-F385-C0F2-77C2-FE42717E074B}"/>
              </a:ext>
            </a:extLst>
          </p:cNvPr>
          <p:cNvSpPr txBox="1">
            <a:spLocks/>
          </p:cNvSpPr>
          <p:nvPr/>
        </p:nvSpPr>
        <p:spPr>
          <a:xfrm>
            <a:off x="378427" y="3623733"/>
            <a:ext cx="4242086" cy="1193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457200" indent="-457200">
              <a:buSzPct val="130000"/>
              <a:buFont typeface="Arial" panose="020B0604020202020204" pitchFamily="34" charset="0"/>
              <a:buChar char="•"/>
            </a:pPr>
            <a:r>
              <a:rPr lang="en-GB" sz="1600" spc="-150" dirty="0">
                <a:solidFill>
                  <a:schemeClr val="tx1"/>
                </a:solidFill>
                <a:latin typeface="Montserrat" pitchFamily="2" charset="77"/>
              </a:rPr>
              <a:t>Only cares about novelty</a:t>
            </a:r>
          </a:p>
          <a:p>
            <a:pPr marL="457200" indent="-457200">
              <a:buSzPct val="130000"/>
              <a:buFont typeface="Arial" panose="020B0604020202020204" pitchFamily="34" charset="0"/>
              <a:buChar char="•"/>
            </a:pPr>
            <a:endParaRPr lang="en-GB" sz="1600" spc="-150" dirty="0">
              <a:solidFill>
                <a:schemeClr val="tx1"/>
              </a:solidFill>
              <a:latin typeface="Montserrat" pitchFamily="2" charset="77"/>
            </a:endParaRPr>
          </a:p>
          <a:p>
            <a:pPr marL="457200" indent="-457200">
              <a:buSzPct val="130000"/>
              <a:buFont typeface="Arial" panose="020B0604020202020204" pitchFamily="34" charset="0"/>
              <a:buChar char="•"/>
            </a:pPr>
            <a:r>
              <a:rPr lang="en-GB" sz="1600" spc="-150" dirty="0">
                <a:solidFill>
                  <a:schemeClr val="tx1"/>
                </a:solidFill>
                <a:latin typeface="Montserrat" pitchFamily="2" charset="77"/>
              </a:rPr>
              <a:t>Excited about any personalised or dynamic features on Spotify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BCE9435-3EDE-68B0-112D-49052E5DDACE}"/>
              </a:ext>
            </a:extLst>
          </p:cNvPr>
          <p:cNvSpPr/>
          <p:nvPr/>
        </p:nvSpPr>
        <p:spPr>
          <a:xfrm>
            <a:off x="8034611" y="2472267"/>
            <a:ext cx="541867" cy="11514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4D5314E-0B07-2F68-E727-EB5E694F7932}"/>
              </a:ext>
            </a:extLst>
          </p:cNvPr>
          <p:cNvCxnSpPr>
            <a:cxnSpLocks/>
          </p:cNvCxnSpPr>
          <p:nvPr/>
        </p:nvCxnSpPr>
        <p:spPr>
          <a:xfrm>
            <a:off x="5375868" y="685800"/>
            <a:ext cx="2658743" cy="18859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B79A15F-4B05-96E1-E57E-4B9C62079394}"/>
              </a:ext>
            </a:extLst>
          </p:cNvPr>
          <p:cNvSpPr txBox="1"/>
          <p:nvPr/>
        </p:nvSpPr>
        <p:spPr>
          <a:xfrm>
            <a:off x="4477564" y="424119"/>
            <a:ext cx="9877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spc="-150" dirty="0">
                <a:solidFill>
                  <a:schemeClr val="tx1"/>
                </a:solidFill>
                <a:latin typeface="Montserrat" pitchFamily="2" charset="77"/>
              </a:rPr>
              <a:t>Here he is!</a:t>
            </a:r>
          </a:p>
        </p:txBody>
      </p:sp>
    </p:spTree>
    <p:extLst>
      <p:ext uri="{BB962C8B-B14F-4D97-AF65-F5344CB8AC3E}">
        <p14:creationId xmlns:p14="http://schemas.microsoft.com/office/powerpoint/2010/main" val="71014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/>
      <p:bldP spid="13" grpId="0"/>
      <p:bldP spid="6" grpId="0" animBg="1"/>
      <p:bldP spid="27" grpId="0"/>
      <p:bldP spid="2" grpId="0"/>
      <p:bldP spid="3" grpId="0"/>
      <p:bldP spid="4" grpId="0" animBg="1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29697FC0-F8CF-9FF2-A620-DEBD7AB6D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>
            <a:extLst>
              <a:ext uri="{FF2B5EF4-FFF2-40B4-BE49-F238E27FC236}">
                <a16:creationId xmlns:a16="http://schemas.microsoft.com/office/drawing/2014/main" id="{3E3D17FA-1364-3207-7D9C-E4CC0067A9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2324" y="1063100"/>
            <a:ext cx="7836600" cy="106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pc="-150" dirty="0">
                <a:latin typeface="Montserrat" pitchFamily="2" charset="77"/>
              </a:rPr>
              <a:t>Preparations for Modelling</a:t>
            </a:r>
            <a:endParaRPr b="1" spc="-150" dirty="0">
              <a:latin typeface="Montserrat" pitchFamily="2" charset="77"/>
            </a:endParaRPr>
          </a:p>
        </p:txBody>
      </p:sp>
      <p:pic>
        <p:nvPicPr>
          <p:cNvPr id="9" name="Picture 8" descr="A row of cherry blossoms along a river&#10;&#10;Description automatically generated">
            <a:extLst>
              <a:ext uri="{FF2B5EF4-FFF2-40B4-BE49-F238E27FC236}">
                <a16:creationId xmlns:a16="http://schemas.microsoft.com/office/drawing/2014/main" id="{09F9C8F8-53AA-4FD4-39A6-15CF9640B1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137" b="59867"/>
          <a:stretch/>
        </p:blipFill>
        <p:spPr>
          <a:xfrm>
            <a:off x="0" y="3924561"/>
            <a:ext cx="9143999" cy="121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066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EA70D-69EF-5892-F960-D1B14CF93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E2DCD-FBFC-ED4D-19D2-825283070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172" y="148104"/>
            <a:ext cx="3633841" cy="602629"/>
          </a:xfrm>
        </p:spPr>
        <p:txBody>
          <a:bodyPr/>
          <a:lstStyle/>
          <a:p>
            <a:pPr algn="ctr"/>
            <a:r>
              <a:rPr lang="en-GB" b="1" spc="-150" dirty="0">
                <a:latin typeface="Montserrat" pitchFamily="2" charset="77"/>
              </a:rPr>
              <a:t>Handling Spotify Data</a:t>
            </a:r>
          </a:p>
        </p:txBody>
      </p:sp>
      <p:pic>
        <p:nvPicPr>
          <p:cNvPr id="8" name="Picture Placeholder 7" descr="A stack of records on top of each other&#10;&#10;Description automatically generated">
            <a:extLst>
              <a:ext uri="{FF2B5EF4-FFF2-40B4-BE49-F238E27FC236}">
                <a16:creationId xmlns:a16="http://schemas.microsoft.com/office/drawing/2014/main" id="{59DD4A9D-321D-DBE8-6FFC-647E7F86C4F3}"/>
              </a:ext>
            </a:extLst>
          </p:cNvPr>
          <p:cNvPicPr>
            <a:picLocks noGrp="1"/>
          </p:cNvPicPr>
          <p:nvPr>
            <p:ph type="pic" idx="2"/>
          </p:nvPr>
        </p:nvPicPr>
        <p:blipFill>
          <a:blip r:embed="rId2"/>
          <a:srcRect l="36310" t="77228" r="26950" b="5334"/>
          <a:stretch/>
        </p:blipFill>
        <p:spPr>
          <a:xfrm rot="5400000">
            <a:off x="5920067" y="1919567"/>
            <a:ext cx="5143500" cy="1304365"/>
          </a:xfr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0FEBC7B0-2CA0-2BB4-C287-86B06D788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185" y="1261132"/>
            <a:ext cx="5057796" cy="10922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CDD911-3A77-8122-76F9-A3BAC6683B93}"/>
              </a:ext>
            </a:extLst>
          </p:cNvPr>
          <p:cNvSpPr txBox="1"/>
          <p:nvPr/>
        </p:nvSpPr>
        <p:spPr>
          <a:xfrm>
            <a:off x="929470" y="698389"/>
            <a:ext cx="602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Montserrat" pitchFamily="2" charset="77"/>
              </a:rPr>
              <a:t>Original Dataset: </a:t>
            </a:r>
            <a:r>
              <a:rPr lang="en-GB" dirty="0">
                <a:solidFill>
                  <a:schemeClr val="tx1"/>
                </a:solidFill>
                <a:latin typeface="Montserrat" pitchFamily="2" charset="77"/>
              </a:rPr>
              <a:t>50 Songs per date (“</a:t>
            </a:r>
            <a:r>
              <a:rPr lang="en-GB" dirty="0" err="1">
                <a:solidFill>
                  <a:schemeClr val="tx1"/>
                </a:solidFill>
                <a:latin typeface="Montserrat" pitchFamily="2" charset="77"/>
              </a:rPr>
              <a:t>snapshot_date</a:t>
            </a:r>
            <a:r>
              <a:rPr lang="en-GB" dirty="0">
                <a:solidFill>
                  <a:schemeClr val="tx1"/>
                </a:solidFill>
                <a:latin typeface="Montserrat" pitchFamily="2" charset="77"/>
              </a:rPr>
              <a:t>”)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/>
                <a:latin typeface="Montserrat" pitchFamily="2" charset="77"/>
                <a:ea typeface="Aptos" panose="020B0004020202020204" pitchFamily="34" charset="0"/>
                <a:cs typeface="Times New Roman" panose="02020603050405020304" pitchFamily="18" charset="0"/>
              </a:rPr>
              <a:t>27,052 rows, 26 columns</a:t>
            </a:r>
            <a:r>
              <a:rPr lang="en-SG" dirty="0">
                <a:solidFill>
                  <a:schemeClr val="tx1"/>
                </a:solidFill>
                <a:effectLst/>
                <a:latin typeface="Montserrat" pitchFamily="2" charset="77"/>
              </a:rPr>
              <a:t> </a:t>
            </a:r>
            <a:endParaRPr lang="en-GB" dirty="0">
              <a:solidFill>
                <a:schemeClr val="tx1"/>
              </a:solidFill>
              <a:latin typeface="Montserrat" pitchFamily="2" charset="77"/>
            </a:endParaRPr>
          </a:p>
        </p:txBody>
      </p:sp>
      <p:grpSp>
        <p:nvGrpSpPr>
          <p:cNvPr id="14" name="Google Shape;534;p47">
            <a:extLst>
              <a:ext uri="{FF2B5EF4-FFF2-40B4-BE49-F238E27FC236}">
                <a16:creationId xmlns:a16="http://schemas.microsoft.com/office/drawing/2014/main" id="{19522438-8EAB-F092-502C-91C132869756}"/>
              </a:ext>
            </a:extLst>
          </p:cNvPr>
          <p:cNvGrpSpPr/>
          <p:nvPr/>
        </p:nvGrpSpPr>
        <p:grpSpPr>
          <a:xfrm rot="5400000">
            <a:off x="3772247" y="2150106"/>
            <a:ext cx="585670" cy="1304365"/>
            <a:chOff x="5037700" y="2430325"/>
            <a:chExt cx="75950" cy="65850"/>
          </a:xfrm>
        </p:grpSpPr>
        <p:sp>
          <p:nvSpPr>
            <p:cNvPr id="15" name="Google Shape;535;p47">
              <a:extLst>
                <a:ext uri="{FF2B5EF4-FFF2-40B4-BE49-F238E27FC236}">
                  <a16:creationId xmlns:a16="http://schemas.microsoft.com/office/drawing/2014/main" id="{2EA8BAD1-E84C-6225-2DC7-6EBEEBF61425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6" name="Google Shape;536;p47">
              <a:extLst>
                <a:ext uri="{FF2B5EF4-FFF2-40B4-BE49-F238E27FC236}">
                  <a16:creationId xmlns:a16="http://schemas.microsoft.com/office/drawing/2014/main" id="{32BF5FA3-75C8-834A-2CA7-B09C39392BFD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D29A04C-C92F-C1AF-838E-A9CA965137E7}"/>
              </a:ext>
            </a:extLst>
          </p:cNvPr>
          <p:cNvSpPr txBox="1"/>
          <p:nvPr/>
        </p:nvSpPr>
        <p:spPr>
          <a:xfrm>
            <a:off x="929470" y="3182319"/>
            <a:ext cx="602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Montserrat" pitchFamily="2" charset="77"/>
              </a:rPr>
              <a:t>Prepare to Cluster: </a:t>
            </a:r>
            <a:r>
              <a:rPr lang="en-GB" dirty="0">
                <a:solidFill>
                  <a:schemeClr val="tx1"/>
                </a:solidFill>
                <a:latin typeface="Montserrat" pitchFamily="2" charset="77"/>
              </a:rPr>
              <a:t>Distinct songs from dataset extracted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b="1" u="sng" dirty="0">
                <a:solidFill>
                  <a:schemeClr val="tx1"/>
                </a:solidFill>
                <a:latin typeface="Montserrat" pitchFamily="2" charset="77"/>
              </a:rPr>
              <a:t>247 rows</a:t>
            </a:r>
            <a:r>
              <a:rPr lang="en-GB" dirty="0">
                <a:solidFill>
                  <a:schemeClr val="tx1"/>
                </a:solidFill>
                <a:latin typeface="Montserrat" pitchFamily="2" charset="77"/>
              </a:rPr>
              <a:t> </a:t>
            </a:r>
            <a:r>
              <a:rPr lang="en-GB" dirty="0">
                <a:solidFill>
                  <a:schemeClr val="tx1"/>
                </a:solidFill>
                <a:latin typeface="Montserrat" pitchFamily="2" charset="77"/>
                <a:sym typeface="Wingdings" pitchFamily="2" charset="2"/>
              </a:rPr>
              <a:t> Indicates only 247 distinct songs</a:t>
            </a:r>
            <a:endParaRPr lang="en-GB" dirty="0">
              <a:solidFill>
                <a:schemeClr val="tx1"/>
              </a:solidFill>
              <a:latin typeface="Montserrat" pitchFamily="2" charset="77"/>
            </a:endParaRPr>
          </a:p>
        </p:txBody>
      </p:sp>
      <p:pic>
        <p:nvPicPr>
          <p:cNvPr id="18" name="Picture 17" descr="A screenshot of a graph&#10;&#10;Description automatically generated">
            <a:extLst>
              <a:ext uri="{FF2B5EF4-FFF2-40B4-BE49-F238E27FC236}">
                <a16:creationId xmlns:a16="http://schemas.microsoft.com/office/drawing/2014/main" id="{654607FE-4118-F792-0CB0-61ADFBDF9B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146" y="3846413"/>
            <a:ext cx="5215890" cy="842010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E2ADB3E-A3CA-9B77-0918-12553C4D4A96}"/>
              </a:ext>
            </a:extLst>
          </p:cNvPr>
          <p:cNvSpPr/>
          <p:nvPr/>
        </p:nvSpPr>
        <p:spPr>
          <a:xfrm>
            <a:off x="6771928" y="3315246"/>
            <a:ext cx="1719889" cy="1352113"/>
          </a:xfrm>
          <a:prstGeom prst="roundRect">
            <a:avLst/>
          </a:prstGeom>
          <a:solidFill>
            <a:srgbClr val="D8494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latin typeface="Montserrat" pitchFamily="2" charset="77"/>
              </a:rPr>
              <a:t>Songs are clustered purely on their musical characteristics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88100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92E94-6F28-3546-900A-80B949976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3D15F-FD8B-E3EE-462C-8FCFEB6F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79" y="246435"/>
            <a:ext cx="6410440" cy="602629"/>
          </a:xfrm>
        </p:spPr>
        <p:txBody>
          <a:bodyPr/>
          <a:lstStyle/>
          <a:p>
            <a:pPr algn="ctr"/>
            <a:r>
              <a:rPr lang="en-GB" b="1" spc="-150" dirty="0">
                <a:latin typeface="Montserrat" pitchFamily="2" charset="77"/>
              </a:rPr>
              <a:t>Notes on Japanese Spotify Data</a:t>
            </a:r>
          </a:p>
        </p:txBody>
      </p:sp>
      <p:pic>
        <p:nvPicPr>
          <p:cNvPr id="8" name="Picture Placeholder 7" descr="A stack of records on top of each other&#10;&#10;Description automatically generated">
            <a:extLst>
              <a:ext uri="{FF2B5EF4-FFF2-40B4-BE49-F238E27FC236}">
                <a16:creationId xmlns:a16="http://schemas.microsoft.com/office/drawing/2014/main" id="{7D9B6BB7-2AE5-F1FF-9B8D-053E3E433DD0}"/>
              </a:ext>
            </a:extLst>
          </p:cNvPr>
          <p:cNvPicPr>
            <a:picLocks noGrp="1"/>
          </p:cNvPicPr>
          <p:nvPr>
            <p:ph type="pic" idx="2"/>
          </p:nvPr>
        </p:nvPicPr>
        <p:blipFill>
          <a:blip r:embed="rId2"/>
          <a:srcRect l="36310" t="77228" r="26950" b="5334"/>
          <a:stretch/>
        </p:blipFill>
        <p:spPr>
          <a:xfrm rot="5400000">
            <a:off x="5920067" y="1919567"/>
            <a:ext cx="5143500" cy="1304365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63EA56-18ED-2CFA-BA24-8185C807F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251" y="1563490"/>
            <a:ext cx="6847696" cy="2575374"/>
          </a:xfrm>
        </p:spPr>
        <p:txBody>
          <a:bodyPr anchor="t"/>
          <a:lstStyle/>
          <a:p>
            <a:pPr marL="139700" indent="0">
              <a:buNone/>
            </a:pPr>
            <a:r>
              <a:rPr lang="en-GB" b="1" dirty="0">
                <a:latin typeface="Montserrat" pitchFamily="2" charset="77"/>
              </a:rPr>
              <a:t>What does it mean for Japan to only have 247 distinct songs across 541 days' worth of Top 50 lists?</a:t>
            </a:r>
            <a:br>
              <a:rPr lang="en-GB" b="1" dirty="0">
                <a:latin typeface="Montserrat" pitchFamily="2" charset="77"/>
              </a:rPr>
            </a:br>
            <a:endParaRPr lang="en-GB" b="1" dirty="0">
              <a:latin typeface="Montserrat" pitchFamily="2" charset="77"/>
            </a:endParaRPr>
          </a:p>
          <a:p>
            <a:pPr lvl="1">
              <a:spcBef>
                <a:spcPts val="500"/>
              </a:spcBef>
            </a:pPr>
            <a:r>
              <a:rPr lang="en-GB" sz="1200" dirty="0">
                <a:latin typeface="Montserrat" pitchFamily="2" charset="77"/>
              </a:rPr>
              <a:t>Relative cultural homogeneity (</a:t>
            </a:r>
            <a:r>
              <a:rPr lang="en-GB" sz="1200" dirty="0" err="1">
                <a:latin typeface="Montserrat" pitchFamily="2" charset="77"/>
              </a:rPr>
              <a:t>e.g</a:t>
            </a:r>
            <a:r>
              <a:rPr lang="en-GB" sz="1200" dirty="0">
                <a:latin typeface="Montserrat" pitchFamily="2" charset="77"/>
              </a:rPr>
              <a:t> Japanese as the main spoken language)</a:t>
            </a:r>
            <a:br>
              <a:rPr lang="en-GB" sz="1200" dirty="0">
                <a:latin typeface="Montserrat" pitchFamily="2" charset="77"/>
              </a:rPr>
            </a:br>
            <a:endParaRPr lang="en-GB" sz="1200" dirty="0">
              <a:latin typeface="Montserrat" pitchFamily="2" charset="77"/>
            </a:endParaRPr>
          </a:p>
          <a:p>
            <a:pPr lvl="1"/>
            <a:r>
              <a:rPr lang="en-GB" sz="1200" dirty="0">
                <a:latin typeface="Montserrat" pitchFamily="2" charset="77"/>
              </a:rPr>
              <a:t>Domestic music is generally smaller in quantity than the collective output of the rest of the world</a:t>
            </a:r>
            <a:br>
              <a:rPr lang="en-GB" sz="1200" dirty="0">
                <a:latin typeface="Montserrat" pitchFamily="2" charset="77"/>
              </a:rPr>
            </a:br>
            <a:endParaRPr lang="en-GB" sz="1200" dirty="0">
              <a:latin typeface="Montserrat" pitchFamily="2" charset="77"/>
            </a:endParaRPr>
          </a:p>
          <a:p>
            <a:pPr lvl="1"/>
            <a:r>
              <a:rPr lang="en-GB" sz="1200" dirty="0">
                <a:latin typeface="Montserrat" pitchFamily="2" charset="77"/>
              </a:rPr>
              <a:t>Japan already has a healthy domestic music industry... Music from the West would naturally have a smaller market share.</a:t>
            </a:r>
          </a:p>
        </p:txBody>
      </p:sp>
    </p:spTree>
    <p:extLst>
      <p:ext uri="{BB962C8B-B14F-4D97-AF65-F5344CB8AC3E}">
        <p14:creationId xmlns:p14="http://schemas.microsoft.com/office/powerpoint/2010/main" val="1272723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AB225-F819-07C4-B0DE-E4F58032A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C4088-BBA2-F550-0084-FB84D628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172" y="148104"/>
            <a:ext cx="3633841" cy="602629"/>
          </a:xfrm>
        </p:spPr>
        <p:txBody>
          <a:bodyPr/>
          <a:lstStyle/>
          <a:p>
            <a:pPr algn="ctr"/>
            <a:r>
              <a:rPr lang="en-GB" b="1" spc="-150" dirty="0">
                <a:latin typeface="Montserrat" pitchFamily="2" charset="77"/>
              </a:rPr>
              <a:t>Handling Spotify Data</a:t>
            </a:r>
          </a:p>
        </p:txBody>
      </p:sp>
      <p:pic>
        <p:nvPicPr>
          <p:cNvPr id="8" name="Picture Placeholder 7" descr="A stack of records on top of each other&#10;&#10;Description automatically generated">
            <a:extLst>
              <a:ext uri="{FF2B5EF4-FFF2-40B4-BE49-F238E27FC236}">
                <a16:creationId xmlns:a16="http://schemas.microsoft.com/office/drawing/2014/main" id="{31943C17-BBC9-C40B-152D-2026B492C25C}"/>
              </a:ext>
            </a:extLst>
          </p:cNvPr>
          <p:cNvPicPr>
            <a:picLocks noGrp="1"/>
          </p:cNvPicPr>
          <p:nvPr>
            <p:ph type="pic" idx="2"/>
          </p:nvPr>
        </p:nvPicPr>
        <p:blipFill>
          <a:blip r:embed="rId2"/>
          <a:srcRect l="36310" t="77228" r="26950" b="5334"/>
          <a:stretch/>
        </p:blipFill>
        <p:spPr>
          <a:xfrm rot="5400000">
            <a:off x="5920067" y="1919567"/>
            <a:ext cx="5143500" cy="1304365"/>
          </a:xfrm>
        </p:spPr>
      </p:pic>
      <p:grpSp>
        <p:nvGrpSpPr>
          <p:cNvPr id="14" name="Google Shape;534;p47">
            <a:extLst>
              <a:ext uri="{FF2B5EF4-FFF2-40B4-BE49-F238E27FC236}">
                <a16:creationId xmlns:a16="http://schemas.microsoft.com/office/drawing/2014/main" id="{C8DC9D33-8275-CC79-8264-6F9CA0FF47E2}"/>
              </a:ext>
            </a:extLst>
          </p:cNvPr>
          <p:cNvGrpSpPr/>
          <p:nvPr/>
        </p:nvGrpSpPr>
        <p:grpSpPr>
          <a:xfrm rot="5400000">
            <a:off x="2835740" y="2226777"/>
            <a:ext cx="585670" cy="1304365"/>
            <a:chOff x="5037700" y="2430325"/>
            <a:chExt cx="75950" cy="65850"/>
          </a:xfrm>
        </p:grpSpPr>
        <p:sp>
          <p:nvSpPr>
            <p:cNvPr id="15" name="Google Shape;535;p47">
              <a:extLst>
                <a:ext uri="{FF2B5EF4-FFF2-40B4-BE49-F238E27FC236}">
                  <a16:creationId xmlns:a16="http://schemas.microsoft.com/office/drawing/2014/main" id="{A8A0AAC0-2261-BD29-0215-365EC0C5A8C3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6" name="Google Shape;536;p47">
              <a:extLst>
                <a:ext uri="{FF2B5EF4-FFF2-40B4-BE49-F238E27FC236}">
                  <a16:creationId xmlns:a16="http://schemas.microsoft.com/office/drawing/2014/main" id="{461CBF75-2DAE-1461-1E25-7BAFDAAD1A27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32336-62A3-DAB8-D2B2-1CEA341329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5883" y="944507"/>
            <a:ext cx="4186117" cy="1471653"/>
          </a:xfrm>
        </p:spPr>
        <p:txBody>
          <a:bodyPr anchor="t"/>
          <a:lstStyle/>
          <a:p>
            <a:pPr marL="139700" indent="0">
              <a:buNone/>
            </a:pPr>
            <a:r>
              <a:rPr lang="en-GB" b="1" dirty="0">
                <a:latin typeface="Montserrat" pitchFamily="2" charset="77"/>
              </a:rPr>
              <a:t>Distinct songs sent for hierarchical clustering</a:t>
            </a:r>
          </a:p>
          <a:p>
            <a:pPr marL="139700" indent="0">
              <a:buNone/>
            </a:pPr>
            <a:endParaRPr lang="en-GB" dirty="0">
              <a:latin typeface="Montserrat" pitchFamily="2" charset="77"/>
            </a:endParaRPr>
          </a:p>
          <a:p>
            <a:r>
              <a:rPr lang="en-GB" dirty="0">
                <a:latin typeface="Montserrat" pitchFamily="2" charset="77"/>
              </a:rPr>
              <a:t>Cluster tree cut off at distance = 2</a:t>
            </a:r>
            <a:br>
              <a:rPr lang="en-GB" dirty="0">
                <a:latin typeface="Montserrat" pitchFamily="2" charset="77"/>
              </a:rPr>
            </a:br>
            <a:endParaRPr lang="en-GB" dirty="0">
              <a:latin typeface="Montserrat" pitchFamily="2" charset="77"/>
            </a:endParaRPr>
          </a:p>
          <a:p>
            <a:r>
              <a:rPr lang="en-GB" b="1" dirty="0">
                <a:latin typeface="Montserrat" pitchFamily="2" charset="77"/>
              </a:rPr>
              <a:t>9 clusters = different music genres/styles</a:t>
            </a:r>
          </a:p>
          <a:p>
            <a:endParaRPr lang="en-GB" b="1" dirty="0">
              <a:latin typeface="Montserrat" pitchFamily="2" charset="77"/>
            </a:endParaRPr>
          </a:p>
          <a:p>
            <a:r>
              <a:rPr lang="en-GB" dirty="0">
                <a:latin typeface="Montserrat" pitchFamily="2" charset="77"/>
              </a:rPr>
              <a:t>Every distinct song assigned to a cluster</a:t>
            </a: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B87C2309-03C4-CBDA-181A-2AAECEC1EE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36"/>
          <a:stretch/>
        </p:blipFill>
        <p:spPr>
          <a:xfrm>
            <a:off x="4699458" y="763212"/>
            <a:ext cx="2582730" cy="1510380"/>
          </a:xfrm>
          <a:prstGeom prst="rect">
            <a:avLst/>
          </a:prstGeom>
        </p:spPr>
      </p:pic>
      <p:pic>
        <p:nvPicPr>
          <p:cNvPr id="5" name="Picture 4" descr="A table with numbers and numbers&#10;&#10;Description automatically generated">
            <a:extLst>
              <a:ext uri="{FF2B5EF4-FFF2-40B4-BE49-F238E27FC236}">
                <a16:creationId xmlns:a16="http://schemas.microsoft.com/office/drawing/2014/main" id="{179B9DDF-4DFC-6879-FE7D-BF3B186355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28" b="53817"/>
          <a:stretch/>
        </p:blipFill>
        <p:spPr>
          <a:xfrm>
            <a:off x="4562673" y="3703241"/>
            <a:ext cx="3131351" cy="99150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6A7C866-AEEF-9A48-6B91-4B6B0E225881}"/>
              </a:ext>
            </a:extLst>
          </p:cNvPr>
          <p:cNvSpPr/>
          <p:nvPr/>
        </p:nvSpPr>
        <p:spPr>
          <a:xfrm>
            <a:off x="4157850" y="2516921"/>
            <a:ext cx="1984491" cy="693641"/>
          </a:xfrm>
          <a:prstGeom prst="roundRect">
            <a:avLst/>
          </a:prstGeom>
          <a:solidFill>
            <a:srgbClr val="3CA64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After joining cluster numbers to main Spotify dataset...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A01C033-8055-8DB5-C8E8-3CF614475C14}"/>
              </a:ext>
            </a:extLst>
          </p:cNvPr>
          <p:cNvSpPr txBox="1">
            <a:spLocks/>
          </p:cNvSpPr>
          <p:nvPr/>
        </p:nvSpPr>
        <p:spPr>
          <a:xfrm>
            <a:off x="385883" y="3341758"/>
            <a:ext cx="4176790" cy="1610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39700" indent="0">
              <a:buNone/>
            </a:pPr>
            <a:r>
              <a:rPr lang="en-GB" b="1" dirty="0">
                <a:solidFill>
                  <a:schemeClr val="tx1"/>
                </a:solidFill>
                <a:latin typeface="Montserrat" pitchFamily="2" charset="77"/>
              </a:rPr>
              <a:t>Main Spotify Dataset: Group by date &amp; cluster</a:t>
            </a:r>
            <a:endParaRPr lang="en-GB" dirty="0">
              <a:solidFill>
                <a:schemeClr val="tx1"/>
              </a:solidFill>
              <a:latin typeface="Montserrat" pitchFamily="2" charset="77"/>
            </a:endParaRPr>
          </a:p>
          <a:p>
            <a:pPr marL="139700" indent="0">
              <a:buFont typeface="DM Sans"/>
              <a:buNone/>
            </a:pPr>
            <a:endParaRPr lang="en-GB" dirty="0">
              <a:latin typeface="Montserrat" pitchFamily="2" charset="77"/>
            </a:endParaRPr>
          </a:p>
          <a:p>
            <a:r>
              <a:rPr lang="en-GB" dirty="0">
                <a:latin typeface="Montserrat" pitchFamily="2" charset="77"/>
              </a:rPr>
              <a:t>Result = Percentage of songs belonging to each cluster in each date’s Top 50 list</a:t>
            </a:r>
            <a:br>
              <a:rPr lang="en-GB" dirty="0">
                <a:latin typeface="Montserrat" pitchFamily="2" charset="77"/>
              </a:rPr>
            </a:br>
            <a:endParaRPr lang="en-GB" dirty="0">
              <a:latin typeface="Montserrat" pitchFamily="2" charset="77"/>
            </a:endParaRPr>
          </a:p>
          <a:p>
            <a:r>
              <a:rPr lang="en-GB" b="1" dirty="0">
                <a:latin typeface="Montserrat" pitchFamily="2" charset="77"/>
              </a:rPr>
              <a:t>1 Row per date now</a:t>
            </a:r>
            <a:br>
              <a:rPr lang="en-GB" b="1" dirty="0">
                <a:latin typeface="Montserrat" pitchFamily="2" charset="77"/>
              </a:rPr>
            </a:br>
            <a:endParaRPr lang="en-GB" b="1" dirty="0">
              <a:latin typeface="Montserrat" pitchFamily="2" charset="77"/>
            </a:endParaRPr>
          </a:p>
          <a:p>
            <a:r>
              <a:rPr lang="en-GB" dirty="0">
                <a:latin typeface="Montserrat" pitchFamily="2" charset="77"/>
              </a:rPr>
              <a:t>Ready to be joined with weather data</a:t>
            </a:r>
          </a:p>
        </p:txBody>
      </p:sp>
    </p:spTree>
    <p:extLst>
      <p:ext uri="{BB962C8B-B14F-4D97-AF65-F5344CB8AC3E}">
        <p14:creationId xmlns:p14="http://schemas.microsoft.com/office/powerpoint/2010/main" val="112036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  <p:bldP spid="7" grpId="0" animBg="1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094FF-695D-ABF6-50B0-D5F403719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98E01-6F22-C4AA-545A-CD9D4531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83" y="148104"/>
            <a:ext cx="7125629" cy="602629"/>
          </a:xfrm>
        </p:spPr>
        <p:txBody>
          <a:bodyPr/>
          <a:lstStyle/>
          <a:p>
            <a:pPr algn="ctr"/>
            <a:r>
              <a:rPr lang="en-GB" b="1" spc="-150" dirty="0">
                <a:latin typeface="Montserrat" pitchFamily="2" charset="77"/>
              </a:rPr>
              <a:t>Merging Song Cluster Data &amp; Weather Data</a:t>
            </a:r>
          </a:p>
        </p:txBody>
      </p:sp>
      <p:pic>
        <p:nvPicPr>
          <p:cNvPr id="8" name="Picture Placeholder 7" descr="A stack of records on top of each other&#10;&#10;Description automatically generated">
            <a:extLst>
              <a:ext uri="{FF2B5EF4-FFF2-40B4-BE49-F238E27FC236}">
                <a16:creationId xmlns:a16="http://schemas.microsoft.com/office/drawing/2014/main" id="{B4CEFCD9-77D2-3310-8ECF-74DF54E1147D}"/>
              </a:ext>
            </a:extLst>
          </p:cNvPr>
          <p:cNvPicPr>
            <a:picLocks noGrp="1"/>
          </p:cNvPicPr>
          <p:nvPr>
            <p:ph type="pic" idx="2"/>
          </p:nvPr>
        </p:nvPicPr>
        <p:blipFill>
          <a:blip r:embed="rId2"/>
          <a:srcRect l="36310" t="77228" r="26950" b="5334"/>
          <a:stretch/>
        </p:blipFill>
        <p:spPr>
          <a:xfrm rot="5400000">
            <a:off x="5920067" y="1919567"/>
            <a:ext cx="5143500" cy="1304365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DCF51-D847-5C0E-729B-821572ABC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1083" y="1540606"/>
            <a:ext cx="3561649" cy="480285"/>
          </a:xfrm>
        </p:spPr>
        <p:txBody>
          <a:bodyPr anchor="ctr"/>
          <a:lstStyle/>
          <a:p>
            <a:pPr marL="139700" indent="0">
              <a:buNone/>
            </a:pPr>
            <a:r>
              <a:rPr lang="en-GB" b="1" dirty="0">
                <a:latin typeface="Montserrat" pitchFamily="2" charset="77"/>
              </a:rPr>
              <a:t>Seasonality </a:t>
            </a:r>
            <a:r>
              <a:rPr lang="en-GB" dirty="0">
                <a:latin typeface="Montserrat" pitchFamily="2" charset="77"/>
              </a:rPr>
              <a:t>added as a column to the combined dataset, then one-hot encoded.</a:t>
            </a:r>
            <a:endParaRPr lang="en-GB" b="1" dirty="0">
              <a:latin typeface="Montserrat" pitchFamily="2" charset="77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D0DBEA2-F979-AD57-4B0A-84575BBF9D33}"/>
              </a:ext>
            </a:extLst>
          </p:cNvPr>
          <p:cNvSpPr txBox="1">
            <a:spLocks/>
          </p:cNvSpPr>
          <p:nvPr/>
        </p:nvSpPr>
        <p:spPr>
          <a:xfrm>
            <a:off x="430488" y="3381878"/>
            <a:ext cx="7040829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39700" indent="0">
              <a:buNone/>
            </a:pPr>
            <a:r>
              <a:rPr lang="en-GB" sz="1400" b="1" dirty="0">
                <a:latin typeface="Montserrat" pitchFamily="2" charset="77"/>
              </a:rPr>
              <a:t>FINAL DATASET SHAPE: 541 rows, 28 columns</a:t>
            </a:r>
            <a:br>
              <a:rPr lang="en-GB" sz="1400" b="1" dirty="0">
                <a:latin typeface="Montserrat" pitchFamily="2" charset="77"/>
              </a:rPr>
            </a:br>
            <a:endParaRPr lang="en-GB" sz="1400" b="1" dirty="0">
              <a:latin typeface="Montserrat" pitchFamily="2" charset="77"/>
            </a:endParaRPr>
          </a:p>
          <a:p>
            <a:r>
              <a:rPr lang="en-GB" sz="1400" dirty="0">
                <a:latin typeface="Montserrat" pitchFamily="2" charset="77"/>
              </a:rPr>
              <a:t>Remember: There were only 541 days captured in the Spotify Japan data </a:t>
            </a:r>
          </a:p>
        </p:txBody>
      </p:sp>
      <p:pic>
        <p:nvPicPr>
          <p:cNvPr id="10" name="Picture 9" descr="A screenshot of a calendar&#10;&#10;Description automatically generated">
            <a:extLst>
              <a:ext uri="{FF2B5EF4-FFF2-40B4-BE49-F238E27FC236}">
                <a16:creationId xmlns:a16="http://schemas.microsoft.com/office/drawing/2014/main" id="{237BDD6A-F547-7E84-2514-47E4D3E61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95" y="2020891"/>
            <a:ext cx="2477023" cy="1101700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647B3BD-24ED-8125-BBFD-C027850F8613}"/>
              </a:ext>
            </a:extLst>
          </p:cNvPr>
          <p:cNvSpPr txBox="1">
            <a:spLocks/>
          </p:cNvSpPr>
          <p:nvPr/>
        </p:nvSpPr>
        <p:spPr>
          <a:xfrm>
            <a:off x="3950902" y="1542075"/>
            <a:ext cx="3561649" cy="480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39700" indent="0">
              <a:buFont typeface="DM Sans"/>
              <a:buNone/>
            </a:pPr>
            <a:r>
              <a:rPr lang="en-GB" b="1" dirty="0">
                <a:latin typeface="Montserrat" pitchFamily="2" charset="77"/>
              </a:rPr>
              <a:t>Sunlight/Sunset timings</a:t>
            </a:r>
            <a:r>
              <a:rPr lang="en-GB" dirty="0">
                <a:latin typeface="Montserrat" pitchFamily="2" charset="77"/>
              </a:rPr>
              <a:t> converted to float format</a:t>
            </a:r>
          </a:p>
        </p:txBody>
      </p:sp>
      <p:pic>
        <p:nvPicPr>
          <p:cNvPr id="17" name="Picture 16" descr="A screenshot of a graph&#10;&#10;Description automatically generated">
            <a:extLst>
              <a:ext uri="{FF2B5EF4-FFF2-40B4-BE49-F238E27FC236}">
                <a16:creationId xmlns:a16="http://schemas.microsoft.com/office/drawing/2014/main" id="{15739E09-D2A0-2EB9-364A-7074B71B1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727" y="2020891"/>
            <a:ext cx="1642913" cy="110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5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A17E2A4C-1F82-6956-3EF5-3AFC2BE85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>
            <a:extLst>
              <a:ext uri="{FF2B5EF4-FFF2-40B4-BE49-F238E27FC236}">
                <a16:creationId xmlns:a16="http://schemas.microsoft.com/office/drawing/2014/main" id="{CF48E669-51B9-12A8-85BE-1556551F7C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2324" y="1063100"/>
            <a:ext cx="7836600" cy="106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pc="-150" dirty="0">
                <a:latin typeface="Montserrat" pitchFamily="2" charset="77"/>
              </a:rPr>
              <a:t>Modelling</a:t>
            </a:r>
            <a:endParaRPr b="1" spc="-150" dirty="0">
              <a:latin typeface="Montserrat" pitchFamily="2" charset="77"/>
            </a:endParaRPr>
          </a:p>
        </p:txBody>
      </p:sp>
      <p:pic>
        <p:nvPicPr>
          <p:cNvPr id="9" name="Picture 8" descr="A row of cherry blossoms along a river&#10;&#10;Description automatically generated">
            <a:extLst>
              <a:ext uri="{FF2B5EF4-FFF2-40B4-BE49-F238E27FC236}">
                <a16:creationId xmlns:a16="http://schemas.microsoft.com/office/drawing/2014/main" id="{89FF3B71-4EC3-CE1C-4BA2-2C8506D822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137" b="59867"/>
          <a:stretch/>
        </p:blipFill>
        <p:spPr>
          <a:xfrm>
            <a:off x="0" y="3924561"/>
            <a:ext cx="9143999" cy="121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027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C0B4A-94DA-1D78-B20E-F3648E378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CBE6F-19C6-6777-B200-8DB7B3F83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959" y="457551"/>
            <a:ext cx="3300855" cy="602629"/>
          </a:xfrm>
        </p:spPr>
        <p:txBody>
          <a:bodyPr/>
          <a:lstStyle/>
          <a:p>
            <a:pPr algn="ctr"/>
            <a:r>
              <a:rPr lang="en-GB" b="1" spc="-150" dirty="0">
                <a:latin typeface="Montserrat" pitchFamily="2" charset="77"/>
              </a:rPr>
              <a:t>Y and X Variables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A6A3E04-28C2-43F1-932F-CC73E68A4916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42239" r="31697"/>
          <a:stretch/>
        </p:blipFill>
        <p:spPr>
          <a:xfrm>
            <a:off x="8250238" y="0"/>
            <a:ext cx="893762" cy="51435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EF2A4A-C716-78C2-EBF8-2CE0B2C9D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7909" y="1430882"/>
            <a:ext cx="3300855" cy="905885"/>
          </a:xfrm>
        </p:spPr>
        <p:txBody>
          <a:bodyPr/>
          <a:lstStyle/>
          <a:p>
            <a:pPr marL="139700" indent="0" algn="ctr">
              <a:buNone/>
            </a:pPr>
            <a:r>
              <a:rPr lang="en-GB" sz="1800" b="1" spc="-150" dirty="0">
                <a:latin typeface="Montserrat" pitchFamily="2" charset="77"/>
              </a:rPr>
              <a:t>Y Variables</a:t>
            </a:r>
          </a:p>
          <a:p>
            <a:pPr marL="139700" indent="0" algn="ctr">
              <a:buNone/>
            </a:pPr>
            <a:endParaRPr lang="en-GB" sz="1800" spc="-150" dirty="0">
              <a:latin typeface="Montserrat" pitchFamily="2" charset="77"/>
            </a:endParaRPr>
          </a:p>
          <a:p>
            <a:pPr marL="139700" indent="0" algn="ctr">
              <a:buNone/>
            </a:pPr>
            <a:r>
              <a:rPr lang="en-GB" sz="1800" spc="-150" dirty="0">
                <a:latin typeface="Montserrat" pitchFamily="2" charset="77"/>
              </a:rPr>
              <a:t>Proportions for 9x Clusters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B99EA7B-3909-56C5-61ED-74775569F681}"/>
              </a:ext>
            </a:extLst>
          </p:cNvPr>
          <p:cNvSpPr txBox="1">
            <a:spLocks/>
          </p:cNvSpPr>
          <p:nvPr/>
        </p:nvSpPr>
        <p:spPr>
          <a:xfrm>
            <a:off x="4427895" y="1430882"/>
            <a:ext cx="3300855" cy="2837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39700" indent="0" algn="ctr">
              <a:buFont typeface="DM Sans"/>
              <a:buNone/>
            </a:pPr>
            <a:r>
              <a:rPr lang="en-GB" sz="1800" b="1" spc="-150" dirty="0">
                <a:latin typeface="Montserrat" pitchFamily="2" charset="77"/>
              </a:rPr>
              <a:t>X Variables</a:t>
            </a:r>
          </a:p>
          <a:p>
            <a:pPr marL="139700" indent="0" algn="ctr">
              <a:buFont typeface="DM Sans"/>
              <a:buNone/>
            </a:pPr>
            <a:endParaRPr lang="en-GB" sz="1800" b="1" spc="-150" dirty="0">
              <a:latin typeface="Montserrat" pitchFamily="2" charset="77"/>
            </a:endParaRPr>
          </a:p>
          <a:p>
            <a:pPr marL="139700" indent="0">
              <a:buFont typeface="DM Sans"/>
              <a:buNone/>
            </a:pPr>
            <a:r>
              <a:rPr lang="en-GB" sz="1800" spc="-150" dirty="0">
                <a:latin typeface="Montserrat" pitchFamily="2" charset="77"/>
              </a:rPr>
              <a:t>All columns pertaining to</a:t>
            </a:r>
          </a:p>
          <a:p>
            <a:r>
              <a:rPr lang="en-GB" sz="1800" spc="-150" dirty="0">
                <a:latin typeface="Montserrat" pitchFamily="2" charset="77"/>
              </a:rPr>
              <a:t>Temperature</a:t>
            </a:r>
          </a:p>
          <a:p>
            <a:r>
              <a:rPr lang="en-GB" sz="1800" spc="-150" dirty="0">
                <a:latin typeface="Montserrat" pitchFamily="2" charset="77"/>
              </a:rPr>
              <a:t>Precipitation</a:t>
            </a:r>
          </a:p>
          <a:p>
            <a:r>
              <a:rPr lang="en-GB" sz="1800" spc="-150" dirty="0">
                <a:latin typeface="Montserrat" pitchFamily="2" charset="77"/>
              </a:rPr>
              <a:t>Relative Humidity</a:t>
            </a:r>
          </a:p>
          <a:p>
            <a:r>
              <a:rPr lang="en-GB" sz="1800" spc="-150" dirty="0">
                <a:latin typeface="Montserrat" pitchFamily="2" charset="77"/>
              </a:rPr>
              <a:t>Wind Speed</a:t>
            </a:r>
          </a:p>
          <a:p>
            <a:r>
              <a:rPr lang="en-GB" sz="1800" spc="-150" dirty="0">
                <a:latin typeface="Montserrat" pitchFamily="2" charset="77"/>
              </a:rPr>
              <a:t>Sunlight Duration</a:t>
            </a:r>
          </a:p>
          <a:p>
            <a:r>
              <a:rPr lang="en-GB" sz="1800" spc="-150" dirty="0">
                <a:latin typeface="Montserrat" pitchFamily="2" charset="77"/>
              </a:rPr>
              <a:t>Sunlight/Sunset Timings</a:t>
            </a:r>
          </a:p>
          <a:p>
            <a:r>
              <a:rPr lang="en-GB" sz="1800" spc="-150" dirty="0">
                <a:latin typeface="Montserrat" pitchFamily="2" charset="77"/>
              </a:rPr>
              <a:t>Seasonality</a:t>
            </a:r>
          </a:p>
        </p:txBody>
      </p:sp>
    </p:spTree>
    <p:extLst>
      <p:ext uri="{BB962C8B-B14F-4D97-AF65-F5344CB8AC3E}">
        <p14:creationId xmlns:p14="http://schemas.microsoft.com/office/powerpoint/2010/main" val="21747437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>
          <a:extLst>
            <a:ext uri="{FF2B5EF4-FFF2-40B4-BE49-F238E27FC236}">
              <a16:creationId xmlns:a16="http://schemas.microsoft.com/office/drawing/2014/main" id="{7AE66071-559C-6A78-D551-162C6883D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1">
            <a:extLst>
              <a:ext uri="{FF2B5EF4-FFF2-40B4-BE49-F238E27FC236}">
                <a16:creationId xmlns:a16="http://schemas.microsoft.com/office/drawing/2014/main" id="{97A6E509-34A5-9F33-1A53-F7FC441C89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850" y="458730"/>
            <a:ext cx="1905138" cy="13280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pc="-150" dirty="0" err="1">
                <a:latin typeface="Montserrat" pitchFamily="2" charset="77"/>
              </a:rPr>
              <a:t>XGBoost</a:t>
            </a:r>
            <a:r>
              <a:rPr lang="en" spc="-150" dirty="0">
                <a:latin typeface="Montserrat" pitchFamily="2" charset="77"/>
              </a:rPr>
              <a:t> Regression</a:t>
            </a:r>
            <a:endParaRPr spc="-150" dirty="0">
              <a:latin typeface="Montserrat" pitchFamily="2" charset="77"/>
            </a:endParaRPr>
          </a:p>
        </p:txBody>
      </p:sp>
      <p:cxnSp>
        <p:nvCxnSpPr>
          <p:cNvPr id="303" name="Google Shape;303;p41">
            <a:extLst>
              <a:ext uri="{FF2B5EF4-FFF2-40B4-BE49-F238E27FC236}">
                <a16:creationId xmlns:a16="http://schemas.microsoft.com/office/drawing/2014/main" id="{2ADFBD35-A4FD-F68B-85D0-C6349A55175D}"/>
              </a:ext>
            </a:extLst>
          </p:cNvPr>
          <p:cNvCxnSpPr/>
          <p:nvPr/>
        </p:nvCxnSpPr>
        <p:spPr>
          <a:xfrm>
            <a:off x="472800" y="280940"/>
            <a:ext cx="0" cy="168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 descr="A screenshot of a computer error message&#10;&#10;Description automatically generated">
            <a:extLst>
              <a:ext uri="{FF2B5EF4-FFF2-40B4-BE49-F238E27FC236}">
                <a16:creationId xmlns:a16="http://schemas.microsoft.com/office/drawing/2014/main" id="{EBB0C9E8-9486-A683-7F5F-0B7C18EB3F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0000" r="35244" b="540"/>
          <a:stretch/>
        </p:blipFill>
        <p:spPr>
          <a:xfrm>
            <a:off x="4513855" y="948019"/>
            <a:ext cx="4142974" cy="453814"/>
          </a:xfrm>
          <a:prstGeom prst="rect">
            <a:avLst/>
          </a:prstGeom>
        </p:spPr>
      </p:pic>
      <p:pic>
        <p:nvPicPr>
          <p:cNvPr id="3" name="Picture 2" descr="A graph with blue dots&#10;&#10;Description automatically generated">
            <a:extLst>
              <a:ext uri="{FF2B5EF4-FFF2-40B4-BE49-F238E27FC236}">
                <a16:creationId xmlns:a16="http://schemas.microsoft.com/office/drawing/2014/main" id="{F9452774-1C1B-4676-56D2-7FE34AFB07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854" y="1634002"/>
            <a:ext cx="4157345" cy="2894965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EDABFFF-17B9-04FE-6EB9-8D19E7FED5BD}"/>
              </a:ext>
            </a:extLst>
          </p:cNvPr>
          <p:cNvSpPr txBox="1">
            <a:spLocks/>
          </p:cNvSpPr>
          <p:nvPr/>
        </p:nvSpPr>
        <p:spPr>
          <a:xfrm>
            <a:off x="708850" y="2150471"/>
            <a:ext cx="3483604" cy="186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39700" indent="0">
              <a:buNone/>
            </a:pPr>
            <a:endParaRPr lang="en-GB" dirty="0">
              <a:latin typeface="Montserrat" pitchFamily="2" charset="77"/>
            </a:endParaRPr>
          </a:p>
          <a:p>
            <a:r>
              <a:rPr lang="en-GB" dirty="0">
                <a:latin typeface="Montserrat" pitchFamily="2" charset="77"/>
              </a:rPr>
              <a:t>Achieved an R</a:t>
            </a:r>
            <a:r>
              <a:rPr lang="en-GB" baseline="30000" dirty="0">
                <a:latin typeface="Montserrat" pitchFamily="2" charset="77"/>
              </a:rPr>
              <a:t>2</a:t>
            </a:r>
            <a:r>
              <a:rPr lang="en-GB" dirty="0">
                <a:latin typeface="Montserrat" pitchFamily="2" charset="77"/>
              </a:rPr>
              <a:t> score of 0.99 using train data</a:t>
            </a:r>
          </a:p>
          <a:p>
            <a:endParaRPr lang="en-GB" dirty="0">
              <a:latin typeface="Montserrat" pitchFamily="2" charset="77"/>
            </a:endParaRPr>
          </a:p>
          <a:p>
            <a:r>
              <a:rPr lang="en-GB" dirty="0">
                <a:latin typeface="Montserrat" pitchFamily="2" charset="77"/>
              </a:rPr>
              <a:t>Only achieved an R</a:t>
            </a:r>
            <a:r>
              <a:rPr lang="en-GB" baseline="30000" dirty="0">
                <a:latin typeface="Montserrat" pitchFamily="2" charset="77"/>
              </a:rPr>
              <a:t>2</a:t>
            </a:r>
            <a:r>
              <a:rPr lang="en-GB" dirty="0">
                <a:latin typeface="Montserrat" pitchFamily="2" charset="77"/>
              </a:rPr>
              <a:t> score of 0.66 using </a:t>
            </a:r>
            <a:r>
              <a:rPr lang="en-GB" b="1" u="sng" dirty="0">
                <a:latin typeface="Montserrat" pitchFamily="2" charset="77"/>
              </a:rPr>
              <a:t>test</a:t>
            </a:r>
            <a:r>
              <a:rPr lang="en-GB" dirty="0">
                <a:latin typeface="Montserrat" pitchFamily="2" charset="77"/>
              </a:rPr>
              <a:t> data</a:t>
            </a:r>
          </a:p>
          <a:p>
            <a:endParaRPr lang="en-GB" dirty="0">
              <a:latin typeface="Montserrat" pitchFamily="2" charset="77"/>
            </a:endParaRPr>
          </a:p>
          <a:p>
            <a:r>
              <a:rPr lang="en-GB" dirty="0">
                <a:solidFill>
                  <a:srgbClr val="00B050"/>
                </a:solidFill>
                <a:latin typeface="Montserrat" pitchFamily="2" charset="77"/>
              </a:rPr>
              <a:t>Suggests that the correlation between music listening patterns and weather is not very strong.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D2F940-7707-8ECA-6446-A972BFE8C786}"/>
              </a:ext>
            </a:extLst>
          </p:cNvPr>
          <p:cNvSpPr txBox="1"/>
          <p:nvPr/>
        </p:nvSpPr>
        <p:spPr>
          <a:xfrm>
            <a:off x="4513854" y="625642"/>
            <a:ext cx="4142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pc="-150" dirty="0">
                <a:solidFill>
                  <a:schemeClr val="tx1"/>
                </a:solidFill>
                <a:latin typeface="Montserrat" pitchFamily="2" charset="77"/>
              </a:rPr>
              <a:t>Test Data Results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EF12FF3-F19E-CFC4-798D-97D47623A824}"/>
              </a:ext>
            </a:extLst>
          </p:cNvPr>
          <p:cNvSpPr/>
          <p:nvPr/>
        </p:nvSpPr>
        <p:spPr>
          <a:xfrm>
            <a:off x="5909912" y="948019"/>
            <a:ext cx="1607419" cy="293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9655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>
          <a:extLst>
            <a:ext uri="{FF2B5EF4-FFF2-40B4-BE49-F238E27FC236}">
              <a16:creationId xmlns:a16="http://schemas.microsoft.com/office/drawing/2014/main" id="{37CA116B-D272-4B0E-AED0-45E816054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1">
            <a:extLst>
              <a:ext uri="{FF2B5EF4-FFF2-40B4-BE49-F238E27FC236}">
                <a16:creationId xmlns:a16="http://schemas.microsoft.com/office/drawing/2014/main" id="{DCC00C13-AF8B-0916-7601-D2E4211CB6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849" y="458730"/>
            <a:ext cx="2481585" cy="13280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pc="-150" dirty="0">
                <a:latin typeface="Montserrat" pitchFamily="2" charset="77"/>
              </a:rPr>
              <a:t>“</a:t>
            </a:r>
            <a:r>
              <a:rPr lang="en" spc="-150" dirty="0" err="1">
                <a:latin typeface="Montserrat" pitchFamily="2" charset="77"/>
              </a:rPr>
              <a:t>Optimising</a:t>
            </a:r>
            <a:r>
              <a:rPr lang="en" spc="-150" dirty="0">
                <a:latin typeface="Montserrat" pitchFamily="2" charset="77"/>
              </a:rPr>
              <a:t>” Our X Variables </a:t>
            </a:r>
            <a:endParaRPr spc="-150" dirty="0">
              <a:latin typeface="Montserrat" pitchFamily="2" charset="77"/>
            </a:endParaRPr>
          </a:p>
        </p:txBody>
      </p:sp>
      <p:cxnSp>
        <p:nvCxnSpPr>
          <p:cNvPr id="303" name="Google Shape;303;p41">
            <a:extLst>
              <a:ext uri="{FF2B5EF4-FFF2-40B4-BE49-F238E27FC236}">
                <a16:creationId xmlns:a16="http://schemas.microsoft.com/office/drawing/2014/main" id="{39F42D2B-3325-3163-DB27-1E4C49B51001}"/>
              </a:ext>
            </a:extLst>
          </p:cNvPr>
          <p:cNvCxnSpPr/>
          <p:nvPr/>
        </p:nvCxnSpPr>
        <p:spPr>
          <a:xfrm>
            <a:off x="472800" y="280940"/>
            <a:ext cx="0" cy="168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C50083D-F95A-E902-F304-3D163254A4FD}"/>
              </a:ext>
            </a:extLst>
          </p:cNvPr>
          <p:cNvSpPr txBox="1">
            <a:spLocks/>
          </p:cNvSpPr>
          <p:nvPr/>
        </p:nvSpPr>
        <p:spPr>
          <a:xfrm>
            <a:off x="708850" y="1964540"/>
            <a:ext cx="3483604" cy="2837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GB" dirty="0">
                <a:latin typeface="Montserrat" pitchFamily="2" charset="77"/>
              </a:rPr>
              <a:t>Ran only the following weather measures through </a:t>
            </a:r>
            <a:r>
              <a:rPr lang="en-GB" dirty="0" err="1">
                <a:latin typeface="Montserrat" pitchFamily="2" charset="77"/>
              </a:rPr>
              <a:t>XGBoost</a:t>
            </a:r>
            <a:r>
              <a:rPr lang="en-GB" dirty="0">
                <a:latin typeface="Montserrat" pitchFamily="2" charset="77"/>
              </a:rPr>
              <a:t>:</a:t>
            </a:r>
          </a:p>
          <a:p>
            <a:pPr lvl="1"/>
            <a:r>
              <a:rPr lang="en-GB" sz="1200" dirty="0">
                <a:latin typeface="Montserrat" pitchFamily="2" charset="77"/>
              </a:rPr>
              <a:t>Temperature</a:t>
            </a:r>
          </a:p>
          <a:p>
            <a:pPr lvl="1"/>
            <a:r>
              <a:rPr lang="en-GB" sz="1200" dirty="0">
                <a:latin typeface="Montserrat" pitchFamily="2" charset="77"/>
              </a:rPr>
              <a:t>Daylight Duration</a:t>
            </a:r>
          </a:p>
          <a:p>
            <a:pPr lvl="1"/>
            <a:r>
              <a:rPr lang="en-GB" sz="1200" dirty="0">
                <a:latin typeface="Montserrat" pitchFamily="2" charset="77"/>
              </a:rPr>
              <a:t>Precipitation</a:t>
            </a:r>
          </a:p>
          <a:p>
            <a:pPr marL="139700" indent="0">
              <a:buNone/>
            </a:pPr>
            <a:endParaRPr lang="en-GB" dirty="0">
              <a:latin typeface="Montserrat" pitchFamily="2" charset="77"/>
            </a:endParaRPr>
          </a:p>
          <a:p>
            <a:r>
              <a:rPr lang="en-GB" dirty="0">
                <a:latin typeface="Montserrat" pitchFamily="2" charset="77"/>
              </a:rPr>
              <a:t>Achieved a poorer R</a:t>
            </a:r>
            <a:r>
              <a:rPr lang="en-GB" baseline="30000" dirty="0">
                <a:latin typeface="Montserrat" pitchFamily="2" charset="77"/>
              </a:rPr>
              <a:t>2</a:t>
            </a:r>
            <a:r>
              <a:rPr lang="en-GB" dirty="0">
                <a:latin typeface="Montserrat" pitchFamily="2" charset="77"/>
              </a:rPr>
              <a:t> score of 0.34 using </a:t>
            </a:r>
            <a:r>
              <a:rPr lang="en-GB" b="1" u="sng" dirty="0">
                <a:latin typeface="Montserrat" pitchFamily="2" charset="77"/>
              </a:rPr>
              <a:t>test</a:t>
            </a:r>
            <a:r>
              <a:rPr lang="en-GB" dirty="0">
                <a:latin typeface="Montserrat" pitchFamily="2" charset="77"/>
              </a:rPr>
              <a:t> data</a:t>
            </a:r>
          </a:p>
          <a:p>
            <a:endParaRPr lang="en-GB" dirty="0">
              <a:latin typeface="Montserrat" pitchFamily="2" charset="77"/>
            </a:endParaRPr>
          </a:p>
          <a:p>
            <a:r>
              <a:rPr lang="en-GB" dirty="0">
                <a:solidFill>
                  <a:srgbClr val="00B050"/>
                </a:solidFill>
                <a:latin typeface="Montserrat" pitchFamily="2" charset="77"/>
              </a:rPr>
              <a:t>Suggests that taking </a:t>
            </a:r>
            <a:r>
              <a:rPr lang="en-GB" b="1" i="1" dirty="0">
                <a:solidFill>
                  <a:srgbClr val="00B050"/>
                </a:solidFill>
                <a:latin typeface="Montserrat" pitchFamily="2" charset="77"/>
              </a:rPr>
              <a:t>all</a:t>
            </a:r>
            <a:r>
              <a:rPr lang="en-GB" dirty="0">
                <a:solidFill>
                  <a:srgbClr val="00B050"/>
                </a:solidFill>
                <a:latin typeface="Montserrat" pitchFamily="2" charset="77"/>
              </a:rPr>
              <a:t> weather variables into consideration makes a better model.</a:t>
            </a:r>
          </a:p>
        </p:txBody>
      </p:sp>
      <p:pic>
        <p:nvPicPr>
          <p:cNvPr id="4" name="Picture 3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313D0858-5767-99F6-6D34-0959FE3F4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62" r="39215"/>
          <a:stretch/>
        </p:blipFill>
        <p:spPr>
          <a:xfrm>
            <a:off x="4513855" y="928083"/>
            <a:ext cx="4157344" cy="473750"/>
          </a:xfrm>
          <a:prstGeom prst="rect">
            <a:avLst/>
          </a:prstGeom>
        </p:spPr>
      </p:pic>
      <p:pic>
        <p:nvPicPr>
          <p:cNvPr id="5" name="Picture 4" descr="A diagram of blue dots&#10;&#10;Description automatically generated">
            <a:extLst>
              <a:ext uri="{FF2B5EF4-FFF2-40B4-BE49-F238E27FC236}">
                <a16:creationId xmlns:a16="http://schemas.microsoft.com/office/drawing/2014/main" id="{E43645DD-2F60-DB83-9BC1-B8CFAD3439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766" y="1568105"/>
            <a:ext cx="4162433" cy="30136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12DF93-6871-B0F3-B537-5B23884DC200}"/>
              </a:ext>
            </a:extLst>
          </p:cNvPr>
          <p:cNvSpPr txBox="1"/>
          <p:nvPr/>
        </p:nvSpPr>
        <p:spPr>
          <a:xfrm>
            <a:off x="4513854" y="625642"/>
            <a:ext cx="4142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pc="-150" dirty="0">
                <a:solidFill>
                  <a:schemeClr val="tx1"/>
                </a:solidFill>
                <a:latin typeface="Montserrat" pitchFamily="2" charset="77"/>
              </a:rPr>
              <a:t>Test Data Results</a:t>
            </a:r>
          </a:p>
        </p:txBody>
      </p:sp>
    </p:spTree>
    <p:extLst>
      <p:ext uri="{BB962C8B-B14F-4D97-AF65-F5344CB8AC3E}">
        <p14:creationId xmlns:p14="http://schemas.microsoft.com/office/powerpoint/2010/main" val="1184477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B07FE-75F4-5DEF-D8A0-F90E74DC0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16393A3-B0FF-0C4A-EE57-7B65162ACCFA}"/>
              </a:ext>
            </a:extLst>
          </p:cNvPr>
          <p:cNvSpPr txBox="1">
            <a:spLocks/>
          </p:cNvSpPr>
          <p:nvPr/>
        </p:nvSpPr>
        <p:spPr>
          <a:xfrm>
            <a:off x="579863" y="127012"/>
            <a:ext cx="7861610" cy="872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algn="ctr"/>
            <a:r>
              <a:rPr lang="en-GB" sz="3500" b="1" spc="-150" dirty="0">
                <a:latin typeface="Montserrat" pitchFamily="2" charset="77"/>
              </a:rPr>
              <a:t>Making Demo Playlists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6B86F-31DE-4D85-EEBB-09345CFBC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9863" y="1938403"/>
            <a:ext cx="3222116" cy="1874285"/>
          </a:xfrm>
        </p:spPr>
        <p:txBody>
          <a:bodyPr anchor="t"/>
          <a:lstStyle/>
          <a:p>
            <a:r>
              <a:rPr lang="en-GB" sz="1600" dirty="0">
                <a:latin typeface="Montserrat" pitchFamily="2" charset="77"/>
              </a:rPr>
              <a:t>I put the numbers from the dashboard into a function I defined </a:t>
            </a:r>
          </a:p>
          <a:p>
            <a:pPr marL="139700" indent="0">
              <a:buNone/>
            </a:pPr>
            <a:endParaRPr lang="en-GB" sz="1600" dirty="0">
              <a:latin typeface="Montserrat" pitchFamily="2" charset="77"/>
            </a:endParaRPr>
          </a:p>
          <a:p>
            <a:r>
              <a:rPr lang="en-GB" sz="1600" dirty="0">
                <a:latin typeface="Montserrat" pitchFamily="2" charset="77"/>
              </a:rPr>
              <a:t>It randomly chooses the appropriate number of songs from each cluster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E59D8D3-413D-9209-54C3-F6A7513BA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980" y="1813405"/>
            <a:ext cx="4815546" cy="21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51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FDB29-C270-E5DC-2F4C-EACDEA45E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959" y="457551"/>
            <a:ext cx="3300855" cy="602629"/>
          </a:xfrm>
        </p:spPr>
        <p:txBody>
          <a:bodyPr/>
          <a:lstStyle/>
          <a:p>
            <a:pPr algn="ctr"/>
            <a:r>
              <a:rPr lang="en-GB" b="1" spc="-150" dirty="0">
                <a:latin typeface="Montserrat" pitchFamily="2" charset="77"/>
              </a:rPr>
              <a:t>Problem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363D3-8BFE-EFC0-B7B4-A5DBFF37C1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2314" y="1770110"/>
            <a:ext cx="6808143" cy="1603280"/>
          </a:xfrm>
        </p:spPr>
        <p:txBody>
          <a:bodyPr/>
          <a:lstStyle/>
          <a:p>
            <a:pPr marL="139700" indent="0" algn="just">
              <a:buNone/>
            </a:pPr>
            <a:r>
              <a:rPr lang="en-US" sz="2200" kern="100" spc="-150" dirty="0">
                <a:effectLst/>
                <a:latin typeface="Montserrat" pitchFamily="2" charset="77"/>
                <a:ea typeface="Aptos" panose="020B0004020202020204" pitchFamily="34" charset="0"/>
                <a:cs typeface="Times New Roman" panose="02020603050405020304" pitchFamily="18" charset="0"/>
              </a:rPr>
              <a:t>This project aims to </a:t>
            </a:r>
            <a:r>
              <a:rPr lang="en-US" sz="2200" kern="100" spc="-150" dirty="0">
                <a:solidFill>
                  <a:srgbClr val="00B050"/>
                </a:solidFill>
                <a:effectLst/>
                <a:latin typeface="Montserrat" pitchFamily="2" charset="77"/>
                <a:ea typeface="Aptos" panose="020B0004020202020204" pitchFamily="34" charset="0"/>
                <a:cs typeface="Times New Roman" panose="02020603050405020304" pitchFamily="18" charset="0"/>
              </a:rPr>
              <a:t>boost Spotify’s user engagement and sales </a:t>
            </a:r>
            <a:r>
              <a:rPr lang="en-US" sz="2200" kern="100" spc="-150" dirty="0">
                <a:effectLst/>
                <a:latin typeface="Montserrat" pitchFamily="2" charset="77"/>
                <a:ea typeface="Aptos" panose="020B0004020202020204" pitchFamily="34" charset="0"/>
                <a:cs typeface="Times New Roman" panose="02020603050405020304" pitchFamily="18" charset="0"/>
              </a:rPr>
              <a:t>through </a:t>
            </a:r>
            <a:r>
              <a:rPr lang="en-US" sz="2200" kern="100" spc="-150" dirty="0">
                <a:solidFill>
                  <a:schemeClr val="tx1"/>
                </a:solidFill>
                <a:effectLst/>
                <a:latin typeface="Montserrat" pitchFamily="2" charset="77"/>
                <a:ea typeface="Aptos" panose="020B0004020202020204" pitchFamily="34" charset="0"/>
                <a:cs typeface="Times New Roman" panose="02020603050405020304" pitchFamily="18" charset="0"/>
              </a:rPr>
              <a:t>the development of a model that can </a:t>
            </a:r>
            <a:r>
              <a:rPr lang="en-US" sz="2200" kern="100" spc="-150" dirty="0">
                <a:solidFill>
                  <a:srgbClr val="00B050"/>
                </a:solidFill>
                <a:effectLst/>
                <a:latin typeface="Montserrat" pitchFamily="2" charset="77"/>
                <a:ea typeface="Aptos" panose="020B0004020202020204" pitchFamily="34" charset="0"/>
                <a:cs typeface="Times New Roman" panose="02020603050405020304" pitchFamily="18" charset="0"/>
              </a:rPr>
              <a:t>curate a dynamic playlist based on the day’s weather conditions</a:t>
            </a:r>
            <a:r>
              <a:rPr lang="en-US" sz="2200" kern="100" spc="-150" dirty="0">
                <a:effectLst/>
                <a:latin typeface="Montserrat" pitchFamily="2" charset="77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endParaRPr lang="en-SG" sz="2200" kern="100" spc="-150" dirty="0">
              <a:effectLst/>
              <a:latin typeface="Montserrat" pitchFamily="2" charset="77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C41295B-4139-87C0-F347-7E79B364C84E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42239" r="31697"/>
          <a:stretch/>
        </p:blipFill>
        <p:spPr>
          <a:xfrm>
            <a:off x="8250238" y="0"/>
            <a:ext cx="893762" cy="5143500"/>
          </a:xfrm>
        </p:spPr>
      </p:pic>
    </p:spTree>
    <p:extLst>
      <p:ext uri="{BB962C8B-B14F-4D97-AF65-F5344CB8AC3E}">
        <p14:creationId xmlns:p14="http://schemas.microsoft.com/office/powerpoint/2010/main" val="29656448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AF613-2444-0518-42D7-967972552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A4B9D-1664-13D0-CA0E-374825730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252" y="346712"/>
            <a:ext cx="7375322" cy="558063"/>
          </a:xfrm>
        </p:spPr>
        <p:txBody>
          <a:bodyPr/>
          <a:lstStyle/>
          <a:p>
            <a:pPr algn="ctr"/>
            <a:r>
              <a:rPr lang="en-GB" sz="2800" b="1" spc="-150" dirty="0">
                <a:latin typeface="Montserrat" pitchFamily="2" charset="77"/>
              </a:rPr>
              <a:t>Limitations: Part 2</a:t>
            </a:r>
          </a:p>
        </p:txBody>
      </p:sp>
      <p:pic>
        <p:nvPicPr>
          <p:cNvPr id="9" name="Picture Placeholder 8" descr="A person walking with an umbrella in the snow&#10;&#10;Description automatically generated">
            <a:extLst>
              <a:ext uri="{FF2B5EF4-FFF2-40B4-BE49-F238E27FC236}">
                <a16:creationId xmlns:a16="http://schemas.microsoft.com/office/drawing/2014/main" id="{8D2EEE09-2E84-F59B-8A19-10552DADC021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23" r="84353"/>
          <a:stretch/>
        </p:blipFill>
        <p:spPr>
          <a:xfrm>
            <a:off x="8608136" y="0"/>
            <a:ext cx="535864" cy="5143500"/>
          </a:xfrm>
        </p:spPr>
      </p:pic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98D4623A-E1CD-AF90-4133-F63840719A89}"/>
              </a:ext>
            </a:extLst>
          </p:cNvPr>
          <p:cNvSpPr txBox="1">
            <a:spLocks/>
          </p:cNvSpPr>
          <p:nvPr/>
        </p:nvSpPr>
        <p:spPr>
          <a:xfrm>
            <a:off x="695252" y="1053511"/>
            <a:ext cx="7375321" cy="201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>
              <a:buSzPct val="100000"/>
            </a:pPr>
            <a:r>
              <a:rPr lang="en-GB" sz="1400" dirty="0">
                <a:latin typeface="Montserrat" pitchFamily="2" charset="77"/>
              </a:rPr>
              <a:t>The musical characteristic scores under some songs seem quite questionable.</a:t>
            </a:r>
          </a:p>
          <a:p>
            <a:pPr>
              <a:buSzPct val="100000"/>
            </a:pPr>
            <a:endParaRPr lang="en-GB" sz="1400" dirty="0">
              <a:latin typeface="Montserrat" pitchFamily="2" charset="77"/>
            </a:endParaRPr>
          </a:p>
          <a:p>
            <a:pPr lvl="1">
              <a:buSzPct val="100000"/>
            </a:pPr>
            <a:r>
              <a:rPr lang="en-GB" dirty="0">
                <a:latin typeface="Montserrat" pitchFamily="2" charset="77"/>
              </a:rPr>
              <a:t>Mariah Carey’s “All I Want for Christmas Is You”</a:t>
            </a:r>
          </a:p>
          <a:p>
            <a:pPr lvl="2">
              <a:buSzPct val="100000"/>
            </a:pPr>
            <a:r>
              <a:rPr lang="en-GB" dirty="0">
                <a:latin typeface="Montserrat" pitchFamily="2" charset="77"/>
              </a:rPr>
              <a:t>Low valence of 0.336 despite its upbeat and joyous nature</a:t>
            </a:r>
          </a:p>
          <a:p>
            <a:pPr lvl="2">
              <a:buSzPct val="100000"/>
            </a:pPr>
            <a:endParaRPr lang="en-GB" dirty="0">
              <a:latin typeface="Montserrat" pitchFamily="2" charset="77"/>
            </a:endParaRPr>
          </a:p>
          <a:p>
            <a:pPr lvl="1">
              <a:buSzPct val="100000"/>
            </a:pPr>
            <a:r>
              <a:rPr lang="en-GB" dirty="0" err="1">
                <a:latin typeface="Montserrat" pitchFamily="2" charset="77"/>
              </a:rPr>
              <a:t>Wham!’s</a:t>
            </a:r>
            <a:r>
              <a:rPr lang="en-GB" dirty="0">
                <a:latin typeface="Montserrat" pitchFamily="2" charset="77"/>
              </a:rPr>
              <a:t> “Last Christmas”</a:t>
            </a:r>
          </a:p>
          <a:p>
            <a:pPr lvl="2">
              <a:buSzPct val="100000"/>
            </a:pPr>
            <a:r>
              <a:rPr lang="en-GB" dirty="0">
                <a:latin typeface="Montserrat" pitchFamily="2" charset="77"/>
              </a:rPr>
              <a:t>High valence of 0.962 despite its moodier tone and sadder subject matter.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B537980-8192-13B1-C6F4-EF0889E86A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49" y="3426595"/>
            <a:ext cx="6643901" cy="137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321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>
            <a:spLocks noGrp="1"/>
          </p:cNvSpPr>
          <p:nvPr>
            <p:ph type="title"/>
          </p:nvPr>
        </p:nvSpPr>
        <p:spPr>
          <a:xfrm>
            <a:off x="922324" y="1063100"/>
            <a:ext cx="7836600" cy="106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pc="-150" dirty="0">
                <a:latin typeface="Montserrat" pitchFamily="2" charset="77"/>
              </a:rPr>
              <a:t>Summary of the Data</a:t>
            </a:r>
            <a:endParaRPr b="1" spc="-150" dirty="0">
              <a:latin typeface="Montserrat" pitchFamily="2" charset="77"/>
            </a:endParaRPr>
          </a:p>
        </p:txBody>
      </p:sp>
      <p:pic>
        <p:nvPicPr>
          <p:cNvPr id="9" name="Picture 8" descr="A row of cherry blossoms along a river&#10;&#10;Description automatically generated">
            <a:extLst>
              <a:ext uri="{FF2B5EF4-FFF2-40B4-BE49-F238E27FC236}">
                <a16:creationId xmlns:a16="http://schemas.microsoft.com/office/drawing/2014/main" id="{0538315D-1263-74E1-0D88-1DF9A44E75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137" b="59867"/>
          <a:stretch/>
        </p:blipFill>
        <p:spPr>
          <a:xfrm>
            <a:off x="0" y="3924561"/>
            <a:ext cx="9143999" cy="12189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2CB6E-47A6-753D-8C9E-26B7A7457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910" y="1219165"/>
            <a:ext cx="7510197" cy="626829"/>
          </a:xfrm>
        </p:spPr>
        <p:txBody>
          <a:bodyPr/>
          <a:lstStyle/>
          <a:p>
            <a:r>
              <a:rPr lang="en-GB" sz="2400" b="1" dirty="0">
                <a:latin typeface="Montserrat" pitchFamily="2" charset="77"/>
              </a:rPr>
              <a:t>“Top Spotify Songs in 73 Countries” (Kaggle</a:t>
            </a:r>
            <a:r>
              <a:rPr lang="en-GB" sz="2400" b="1" baseline="30000" dirty="0">
                <a:latin typeface="Montserrat" pitchFamily="2" charset="77"/>
              </a:rPr>
              <a:t>1</a:t>
            </a:r>
            <a:r>
              <a:rPr lang="en-GB" sz="2400" b="1" dirty="0">
                <a:latin typeface="Montserrat" pitchFamily="2" charset="77"/>
              </a:rPr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D675B2-1546-CBB8-A213-C22EDFD04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8910" y="1763130"/>
            <a:ext cx="7525364" cy="912693"/>
          </a:xfrm>
        </p:spPr>
        <p:txBody>
          <a:bodyPr anchor="ctr"/>
          <a:lstStyle/>
          <a:p>
            <a:r>
              <a:rPr lang="en-GB" dirty="0">
                <a:latin typeface="Montserrat" pitchFamily="2" charset="77"/>
              </a:rPr>
              <a:t>Documents the daily top 50 songs on Spotify in different countries </a:t>
            </a:r>
            <a:r>
              <a:rPr lang="en-GB" b="1" dirty="0">
                <a:latin typeface="Montserrat" pitchFamily="2" charset="77"/>
              </a:rPr>
              <a:t>between October 2023 and April 2025</a:t>
            </a:r>
          </a:p>
          <a:p>
            <a:pPr marL="139700" indent="0">
              <a:buNone/>
            </a:pPr>
            <a:endParaRPr lang="en-GB" dirty="0">
              <a:latin typeface="Montserrat" pitchFamily="2" charset="77"/>
            </a:endParaRPr>
          </a:p>
          <a:p>
            <a:r>
              <a:rPr lang="en-GB" dirty="0">
                <a:latin typeface="Montserrat" pitchFamily="2" charset="77"/>
              </a:rPr>
              <a:t>Provides columns rating a song’s characteristics between 0 and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907505-D9E5-7E2C-C02F-971B1B6FAAEF}"/>
              </a:ext>
            </a:extLst>
          </p:cNvPr>
          <p:cNvSpPr txBox="1"/>
          <p:nvPr/>
        </p:nvSpPr>
        <p:spPr>
          <a:xfrm>
            <a:off x="720000" y="4698475"/>
            <a:ext cx="7151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GB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GB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www.kaggle.com</a:t>
            </a:r>
            <a:r>
              <a:rPr lang="en-GB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/datasets/</a:t>
            </a:r>
            <a:r>
              <a:rPr lang="en-GB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asaniczka</a:t>
            </a:r>
            <a:r>
              <a:rPr lang="en-GB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/top-spotify-songs-in-73-countries-daily-updated</a:t>
            </a:r>
          </a:p>
          <a:p>
            <a:r>
              <a:rPr lang="en-GB" sz="7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https://open-</a:t>
            </a:r>
            <a:r>
              <a:rPr lang="en-GB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meteo.com</a:t>
            </a:r>
            <a:r>
              <a:rPr lang="en-GB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D15681C-049F-9237-8F14-0EA30577072E}"/>
              </a:ext>
            </a:extLst>
          </p:cNvPr>
          <p:cNvSpPr txBox="1">
            <a:spLocks/>
          </p:cNvSpPr>
          <p:nvPr/>
        </p:nvSpPr>
        <p:spPr>
          <a:xfrm>
            <a:off x="1004077" y="284667"/>
            <a:ext cx="7135845" cy="872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algn="ctr"/>
            <a:r>
              <a:rPr lang="en-GB" sz="3500" b="1" spc="-150" dirty="0">
                <a:latin typeface="Montserrat" pitchFamily="2" charset="77"/>
              </a:rPr>
              <a:t>Datasets Used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B005FD0-B149-8B63-5378-C6A4802A0B3F}"/>
              </a:ext>
            </a:extLst>
          </p:cNvPr>
          <p:cNvSpPr txBox="1">
            <a:spLocks/>
          </p:cNvSpPr>
          <p:nvPr/>
        </p:nvSpPr>
        <p:spPr>
          <a:xfrm>
            <a:off x="1004076" y="3000390"/>
            <a:ext cx="7495031" cy="43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rPr lang="en-GB" sz="1900" b="1" dirty="0">
                <a:latin typeface="Montserrat" pitchFamily="2" charset="77"/>
              </a:rPr>
              <a:t>“Daily Historical Japan Weather (Tokyo)” (Open-Meteo</a:t>
            </a:r>
            <a:r>
              <a:rPr lang="en-GB" sz="1900" b="1" baseline="30000" dirty="0">
                <a:latin typeface="Montserrat" pitchFamily="2" charset="77"/>
              </a:rPr>
              <a:t>2</a:t>
            </a:r>
            <a:r>
              <a:rPr lang="en-GB" sz="1900" b="1" dirty="0">
                <a:latin typeface="Montserrat" pitchFamily="2" charset="77"/>
              </a:rPr>
              <a:t>)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6B492FF-6DEF-9B83-306B-995BB369743E}"/>
              </a:ext>
            </a:extLst>
          </p:cNvPr>
          <p:cNvSpPr txBox="1">
            <a:spLocks/>
          </p:cNvSpPr>
          <p:nvPr/>
        </p:nvSpPr>
        <p:spPr>
          <a:xfrm>
            <a:off x="988909" y="3468335"/>
            <a:ext cx="7495031" cy="711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GB" dirty="0">
                <a:latin typeface="Montserrat" pitchFamily="2" charset="77"/>
              </a:rPr>
              <a:t>Compiles daily summaries of Tokyo’s weather </a:t>
            </a:r>
            <a:r>
              <a:rPr lang="en-GB" b="1" dirty="0">
                <a:latin typeface="Montserrat" pitchFamily="2" charset="77"/>
              </a:rPr>
              <a:t>from the same time period</a:t>
            </a:r>
            <a:r>
              <a:rPr lang="en-GB" dirty="0">
                <a:latin typeface="Montserrat" pitchFamily="2" charset="77"/>
              </a:rPr>
              <a:t>.</a:t>
            </a:r>
            <a:endParaRPr lang="en-GB" b="1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833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8D0D6-6AE8-75BB-3272-5FAAC3287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C7D64-A5E3-46CC-EAEE-D812D4EA0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314" y="457551"/>
            <a:ext cx="6808143" cy="602629"/>
          </a:xfrm>
        </p:spPr>
        <p:txBody>
          <a:bodyPr/>
          <a:lstStyle/>
          <a:p>
            <a:pPr algn="ctr"/>
            <a:r>
              <a:rPr lang="en-GB" sz="2800" b="1" spc="-150" dirty="0">
                <a:latin typeface="Montserrat" pitchFamily="2" charset="77"/>
              </a:rPr>
              <a:t>Limitations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C5C85C-6D28-5982-20B0-C205F552E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2313" y="1060180"/>
            <a:ext cx="6808143" cy="3473050"/>
          </a:xfrm>
        </p:spPr>
        <p:txBody>
          <a:bodyPr anchor="t"/>
          <a:lstStyle/>
          <a:p>
            <a:r>
              <a:rPr lang="en-US" sz="1400" kern="100" dirty="0">
                <a:effectLst/>
                <a:latin typeface="Montserrat" pitchFamily="2" charset="77"/>
                <a:ea typeface="Aptos" panose="020B0004020202020204" pitchFamily="34" charset="0"/>
                <a:cs typeface="Times New Roman" panose="02020603050405020304" pitchFamily="18" charset="0"/>
              </a:rPr>
              <a:t>Region-specific Spotify data was unavailable</a:t>
            </a:r>
          </a:p>
          <a:p>
            <a:pPr lvl="1"/>
            <a:r>
              <a:rPr lang="en-US" b="1" kern="100" dirty="0">
                <a:latin typeface="Montserrat" pitchFamily="2" charset="77"/>
                <a:ea typeface="Aptos" panose="020B0004020202020204" pitchFamily="34" charset="0"/>
                <a:cs typeface="Times New Roman" panose="02020603050405020304" pitchFamily="18" charset="0"/>
              </a:rPr>
              <a:t>Why use Tokyo’s weather data? </a:t>
            </a:r>
            <a:r>
              <a:rPr lang="en-US" kern="100" dirty="0">
                <a:latin typeface="Montserrat" pitchFamily="2" charset="77"/>
                <a:ea typeface="Aptos" panose="020B0004020202020204" pitchFamily="34" charset="0"/>
                <a:cs typeface="Times New Roman" panose="02020603050405020304" pitchFamily="18" charset="0"/>
              </a:rPr>
              <a:t>It was the city with the highest rate of Spotify users</a:t>
            </a:r>
            <a:r>
              <a:rPr lang="en-US" kern="100" baseline="30000" dirty="0">
                <a:latin typeface="Montserrat" pitchFamily="2" charset="77"/>
                <a:ea typeface="Aptos" panose="020B0004020202020204" pitchFamily="34" charset="0"/>
                <a:cs typeface="Times New Roman" panose="02020603050405020304" pitchFamily="18" charset="0"/>
              </a:rPr>
              <a:t>1</a:t>
            </a:r>
            <a:r>
              <a:rPr lang="en-US" kern="100" dirty="0">
                <a:latin typeface="Montserrat" pitchFamily="2" charset="77"/>
                <a:ea typeface="Aptos" panose="020B0004020202020204" pitchFamily="34" charset="0"/>
                <a:cs typeface="Times New Roman" panose="02020603050405020304" pitchFamily="18" charset="0"/>
              </a:rPr>
              <a:t> – most likely to reflect Spotify trends country-wide.  </a:t>
            </a:r>
            <a:br>
              <a:rPr lang="en-US" kern="100" dirty="0">
                <a:latin typeface="Montserrat" pitchFamily="2" charset="77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kern="100" dirty="0">
              <a:effectLst/>
              <a:latin typeface="Montserrat" pitchFamily="2" charset="77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1400" kern="100" dirty="0">
                <a:latin typeface="Montserrat" pitchFamily="2" charset="77"/>
                <a:ea typeface="Aptos" panose="020B0004020202020204" pitchFamily="34" charset="0"/>
                <a:cs typeface="Times New Roman" panose="02020603050405020304" pitchFamily="18" charset="0"/>
              </a:rPr>
              <a:t>Hourly or minute-by-minute</a:t>
            </a:r>
            <a:r>
              <a:rPr lang="en-US" sz="1400" kern="100" dirty="0">
                <a:effectLst/>
                <a:latin typeface="Montserrat" pitchFamily="2" charset="77"/>
                <a:ea typeface="Aptos" panose="020B0004020202020204" pitchFamily="34" charset="0"/>
                <a:cs typeface="Times New Roman" panose="02020603050405020304" pitchFamily="18" charset="0"/>
              </a:rPr>
              <a:t> Spotify data was unavailable</a:t>
            </a:r>
          </a:p>
          <a:p>
            <a:pPr lvl="1"/>
            <a:r>
              <a:rPr lang="en-US" kern="100" dirty="0">
                <a:latin typeface="Montserrat" pitchFamily="2" charset="77"/>
                <a:ea typeface="Aptos" panose="020B0004020202020204" pitchFamily="34" charset="0"/>
                <a:cs typeface="Times New Roman" panose="02020603050405020304" pitchFamily="18" charset="0"/>
              </a:rPr>
              <a:t>Unable to track real-time changes in music listening</a:t>
            </a:r>
          </a:p>
          <a:p>
            <a:pPr marL="139700" indent="0">
              <a:buNone/>
            </a:pPr>
            <a:endParaRPr lang="en-US" sz="1400" kern="100" dirty="0">
              <a:latin typeface="Montserrat" pitchFamily="2" charset="77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1400" kern="100" dirty="0">
                <a:latin typeface="Montserrat" pitchFamily="2" charset="77"/>
                <a:ea typeface="Aptos" panose="020B0004020202020204" pitchFamily="34" charset="0"/>
                <a:cs typeface="Times New Roman" panose="02020603050405020304" pitchFamily="18" charset="0"/>
              </a:rPr>
              <a:t>Data for other Spotify playlists were unavailable</a:t>
            </a:r>
          </a:p>
          <a:p>
            <a:pPr lvl="1"/>
            <a:r>
              <a:rPr lang="en-US" kern="100" dirty="0">
                <a:latin typeface="Montserrat" pitchFamily="2" charset="77"/>
                <a:ea typeface="Aptos" panose="020B0004020202020204" pitchFamily="34" charset="0"/>
                <a:cs typeface="Times New Roman" panose="02020603050405020304" pitchFamily="18" charset="0"/>
              </a:rPr>
              <a:t>Music data limited to 50 songs per day</a:t>
            </a:r>
          </a:p>
          <a:p>
            <a:pPr lvl="1"/>
            <a:r>
              <a:rPr lang="en-US" kern="100" dirty="0">
                <a:latin typeface="Montserrat" pitchFamily="2" charset="77"/>
                <a:ea typeface="Aptos" panose="020B0004020202020204" pitchFamily="34" charset="0"/>
                <a:cs typeface="Times New Roman" panose="02020603050405020304" pitchFamily="18" charset="0"/>
              </a:rPr>
              <a:t>Unable to track whether people will listen outside the Top 50 when weather changes</a:t>
            </a:r>
          </a:p>
        </p:txBody>
      </p:sp>
      <p:pic>
        <p:nvPicPr>
          <p:cNvPr id="8" name="Picture Placeholder 7" descr="A car parked on a street in the snow&#10;&#10;Description automatically generated">
            <a:extLst>
              <a:ext uri="{FF2B5EF4-FFF2-40B4-BE49-F238E27FC236}">
                <a16:creationId xmlns:a16="http://schemas.microsoft.com/office/drawing/2014/main" id="{ACB96231-C37A-AA4C-C146-4929331836E0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67044" r="23"/>
          <a:stretch/>
        </p:blipFill>
        <p:spPr>
          <a:xfrm>
            <a:off x="8014447" y="0"/>
            <a:ext cx="1129502" cy="51435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78437E-03F4-EAD9-C1AC-07C4B6C70244}"/>
              </a:ext>
            </a:extLst>
          </p:cNvPr>
          <p:cNvSpPr txBox="1"/>
          <p:nvPr/>
        </p:nvSpPr>
        <p:spPr>
          <a:xfrm>
            <a:off x="720000" y="4698475"/>
            <a:ext cx="7151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GB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GB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www.start.io</a:t>
            </a:r>
            <a:r>
              <a:rPr lang="en-GB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/audience/</a:t>
            </a:r>
            <a:r>
              <a:rPr lang="en-GB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spotify-music-users-in-japan?utm_source</a:t>
            </a:r>
            <a:endParaRPr lang="en-GB" sz="7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46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13EF2-9BC0-29D9-B328-88A8ACDAF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4CC1D-C425-A3FA-5EB8-A38D2443BC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4077" y="1490899"/>
            <a:ext cx="6676883" cy="2570962"/>
          </a:xfrm>
        </p:spPr>
        <p:txBody>
          <a:bodyPr anchor="t"/>
          <a:lstStyle/>
          <a:p>
            <a:r>
              <a:rPr lang="en-GB" sz="1800" b="1" spc="-150" dirty="0">
                <a:latin typeface="Montserrat" pitchFamily="2" charset="77"/>
              </a:rPr>
              <a:t>For both datasets:</a:t>
            </a:r>
          </a:p>
          <a:p>
            <a:endParaRPr lang="en-GB" sz="1800" spc="-150" dirty="0">
              <a:latin typeface="Montserrat" pitchFamily="2" charset="77"/>
            </a:endParaRPr>
          </a:p>
          <a:p>
            <a:pPr lvl="1"/>
            <a:r>
              <a:rPr lang="en-GB" sz="1800" spc="-150" dirty="0">
                <a:latin typeface="Montserrat" pitchFamily="2" charset="77"/>
              </a:rPr>
              <a:t>Duplicates were identified and removed</a:t>
            </a:r>
            <a:br>
              <a:rPr lang="en-GB" sz="1800" spc="-150" dirty="0">
                <a:latin typeface="Montserrat" pitchFamily="2" charset="77"/>
              </a:rPr>
            </a:br>
            <a:endParaRPr lang="en-GB" sz="1800" spc="-150" dirty="0">
              <a:latin typeface="Montserrat" pitchFamily="2" charset="77"/>
            </a:endParaRPr>
          </a:p>
          <a:p>
            <a:pPr lvl="1"/>
            <a:r>
              <a:rPr lang="en-GB" sz="1800" spc="-150" dirty="0">
                <a:latin typeface="Montserrat" pitchFamily="2" charset="77"/>
              </a:rPr>
              <a:t>No null values</a:t>
            </a:r>
          </a:p>
          <a:p>
            <a:pPr lvl="1"/>
            <a:endParaRPr lang="en-GB" sz="1800" spc="-150" dirty="0">
              <a:latin typeface="Montserrat" pitchFamily="2" charset="77"/>
            </a:endParaRPr>
          </a:p>
          <a:p>
            <a:pPr lvl="1"/>
            <a:r>
              <a:rPr lang="en-GB" sz="1800" spc="-150" dirty="0">
                <a:latin typeface="Montserrat" pitchFamily="2" charset="77"/>
              </a:rPr>
              <a:t>Inaccurate data types corrected (e.g. date-related columns)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ACC81E-F5FF-CBAA-60C5-DA273C36088D}"/>
              </a:ext>
            </a:extLst>
          </p:cNvPr>
          <p:cNvSpPr txBox="1">
            <a:spLocks/>
          </p:cNvSpPr>
          <p:nvPr/>
        </p:nvSpPr>
        <p:spPr>
          <a:xfrm>
            <a:off x="1004077" y="127012"/>
            <a:ext cx="6676883" cy="872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None/>
              <a:defRPr sz="2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algn="ctr"/>
            <a:r>
              <a:rPr lang="en-GB" sz="3500" b="1" spc="-150" dirty="0">
                <a:latin typeface="Montserrat" pitchFamily="2" charset="77"/>
              </a:rPr>
              <a:t>Data Cleaning</a:t>
            </a:r>
          </a:p>
        </p:txBody>
      </p:sp>
      <p:pic>
        <p:nvPicPr>
          <p:cNvPr id="2" name="Picture Placeholder 7" descr="A car parked on a street in the snow&#10;&#10;Description automatically generated">
            <a:extLst>
              <a:ext uri="{FF2B5EF4-FFF2-40B4-BE49-F238E27FC236}">
                <a16:creationId xmlns:a16="http://schemas.microsoft.com/office/drawing/2014/main" id="{91B46D58-7A5D-74FE-9549-84C28A052D32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67044" r="23"/>
          <a:stretch/>
        </p:blipFill>
        <p:spPr>
          <a:xfrm>
            <a:off x="8014447" y="0"/>
            <a:ext cx="1129502" cy="5143500"/>
          </a:xfrm>
        </p:spPr>
      </p:pic>
    </p:spTree>
    <p:extLst>
      <p:ext uri="{BB962C8B-B14F-4D97-AF65-F5344CB8AC3E}">
        <p14:creationId xmlns:p14="http://schemas.microsoft.com/office/powerpoint/2010/main" val="1218677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A8D73054-0DFF-63B3-11A7-8CB4D03F5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>
            <a:extLst>
              <a:ext uri="{FF2B5EF4-FFF2-40B4-BE49-F238E27FC236}">
                <a16:creationId xmlns:a16="http://schemas.microsoft.com/office/drawing/2014/main" id="{C5F35CDC-65EF-719C-CD83-B17049F718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2324" y="1063100"/>
            <a:ext cx="7836600" cy="106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pc="-150" dirty="0">
                <a:latin typeface="Montserrat" pitchFamily="2" charset="77"/>
              </a:rPr>
              <a:t>Building the Model</a:t>
            </a:r>
            <a:endParaRPr b="1" spc="-150" dirty="0">
              <a:latin typeface="Montserrat" pitchFamily="2" charset="77"/>
            </a:endParaRPr>
          </a:p>
        </p:txBody>
      </p:sp>
      <p:pic>
        <p:nvPicPr>
          <p:cNvPr id="9" name="Picture 8" descr="A row of cherry blossoms along a river&#10;&#10;Description automatically generated">
            <a:extLst>
              <a:ext uri="{FF2B5EF4-FFF2-40B4-BE49-F238E27FC236}">
                <a16:creationId xmlns:a16="http://schemas.microsoft.com/office/drawing/2014/main" id="{2682F473-367E-E68B-5747-835AC39A5E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137" b="59867"/>
          <a:stretch/>
        </p:blipFill>
        <p:spPr>
          <a:xfrm>
            <a:off x="0" y="3924561"/>
            <a:ext cx="9143999" cy="121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37152"/>
      </p:ext>
    </p:extLst>
  </p:cSld>
  <p:clrMapOvr>
    <a:masterClrMapping/>
  </p:clrMapOvr>
</p:sld>
</file>

<file path=ppt/theme/theme1.xml><?xml version="1.0" encoding="utf-8"?>
<a:theme xmlns:a="http://schemas.openxmlformats.org/drawingml/2006/main" name="Secret Service by Slidesgo">
  <a:themeElements>
    <a:clrScheme name="Simple Light">
      <a:dk1>
        <a:srgbClr val="FFFFFF"/>
      </a:dk1>
      <a:lt1>
        <a:srgbClr val="000000"/>
      </a:lt1>
      <a:dk2>
        <a:srgbClr val="707070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1971</TotalTime>
  <Words>1604</Words>
  <Application>Microsoft Macintosh PowerPoint</Application>
  <PresentationFormat>On-screen Show (16:9)</PresentationFormat>
  <Paragraphs>220</Paragraphs>
  <Slides>40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Inter</vt:lpstr>
      <vt:lpstr>Raleway</vt:lpstr>
      <vt:lpstr>Montserrat</vt:lpstr>
      <vt:lpstr>DM Sans</vt:lpstr>
      <vt:lpstr>Arial</vt:lpstr>
      <vt:lpstr>Secret Service by Slidesgo</vt:lpstr>
      <vt:lpstr>Custom Design</vt:lpstr>
      <vt:lpstr>Listening to the Weather: Modelling for a Weather-Based Spotify Playlist</vt:lpstr>
      <vt:lpstr>Q: Music streaming in Japan is more competitive and crowded than ever.  How can Spotify maintain competitive advantage?</vt:lpstr>
      <vt:lpstr>Persona #1: Taro-san</vt:lpstr>
      <vt:lpstr>Problem Statement</vt:lpstr>
      <vt:lpstr>Summary of the Data</vt:lpstr>
      <vt:lpstr>“Top Spotify Songs in 73 Countries” (Kaggle1)</vt:lpstr>
      <vt:lpstr>Limitations</vt:lpstr>
      <vt:lpstr>PowerPoint Presentation</vt:lpstr>
      <vt:lpstr>Building the Model</vt:lpstr>
      <vt:lpstr>PowerPoint Presentation</vt:lpstr>
      <vt:lpstr>Handling Spotify Data</vt:lpstr>
      <vt:lpstr>Handling Spotify Data</vt:lpstr>
      <vt:lpstr>CatBoost Regression</vt:lpstr>
      <vt:lpstr>5 Seconds of Summer?</vt:lpstr>
      <vt:lpstr>PowerPoint Presentation</vt:lpstr>
      <vt:lpstr>PowerPoint Presentation</vt:lpstr>
      <vt:lpstr>Conclusions &amp; Recommendations</vt:lpstr>
      <vt:lpstr>Weather is not the best predictor of the most popular music in Japan on a given day</vt:lpstr>
      <vt:lpstr>Is a weather-based playlist still possible?</vt:lpstr>
      <vt:lpstr>Take this project as a proof of concept.</vt:lpstr>
      <vt:lpstr>Thank You!</vt:lpstr>
      <vt:lpstr>Appendix</vt:lpstr>
      <vt:lpstr>PowerPoint Presentation</vt:lpstr>
      <vt:lpstr>Taro-san Exists!</vt:lpstr>
      <vt:lpstr>PowerPoint Presentation</vt:lpstr>
      <vt:lpstr>Exploratory Data Analysis (Weather)</vt:lpstr>
      <vt:lpstr>PowerPoint Presentation</vt:lpstr>
      <vt:lpstr>PowerPoint Presentation</vt:lpstr>
      <vt:lpstr>PowerPoint Presentation</vt:lpstr>
      <vt:lpstr>Preparations for Modelling</vt:lpstr>
      <vt:lpstr>Handling Spotify Data</vt:lpstr>
      <vt:lpstr>Notes on Japanese Spotify Data</vt:lpstr>
      <vt:lpstr>Handling Spotify Data</vt:lpstr>
      <vt:lpstr>Merging Song Cluster Data &amp; Weather Data</vt:lpstr>
      <vt:lpstr>Modelling</vt:lpstr>
      <vt:lpstr>Y and X Variables</vt:lpstr>
      <vt:lpstr>XGBoost Regression</vt:lpstr>
      <vt:lpstr>“Optimising” Our X Variables </vt:lpstr>
      <vt:lpstr>PowerPoint Presentation</vt:lpstr>
      <vt:lpstr>Limitations: Part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Office</cp:lastModifiedBy>
  <cp:revision>23</cp:revision>
  <dcterms:modified xsi:type="dcterms:W3CDTF">2025-06-11T23:54:02Z</dcterms:modified>
</cp:coreProperties>
</file>